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29.jpg" ContentType="image/pn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3"/>
  </p:notesMasterIdLst>
  <p:sldIdLst>
    <p:sldId id="256" r:id="rId2"/>
    <p:sldId id="284" r:id="rId3"/>
    <p:sldId id="285" r:id="rId4"/>
    <p:sldId id="278" r:id="rId5"/>
    <p:sldId id="277" r:id="rId6"/>
    <p:sldId id="260" r:id="rId7"/>
    <p:sldId id="286" r:id="rId8"/>
    <p:sldId id="258" r:id="rId9"/>
    <p:sldId id="259" r:id="rId10"/>
    <p:sldId id="266" r:id="rId11"/>
    <p:sldId id="262" r:id="rId12"/>
    <p:sldId id="288" r:id="rId13"/>
    <p:sldId id="280" r:id="rId14"/>
    <p:sldId id="261" r:id="rId15"/>
    <p:sldId id="271" r:id="rId16"/>
    <p:sldId id="276" r:id="rId17"/>
    <p:sldId id="275" r:id="rId18"/>
    <p:sldId id="273" r:id="rId19"/>
    <p:sldId id="269" r:id="rId20"/>
    <p:sldId id="268" r:id="rId21"/>
    <p:sldId id="270" r:id="rId22"/>
    <p:sldId id="274" r:id="rId23"/>
    <p:sldId id="272" r:id="rId24"/>
    <p:sldId id="294" r:id="rId25"/>
    <p:sldId id="291" r:id="rId26"/>
    <p:sldId id="293" r:id="rId27"/>
    <p:sldId id="263" r:id="rId28"/>
    <p:sldId id="283" r:id="rId29"/>
    <p:sldId id="264" r:id="rId30"/>
    <p:sldId id="282" r:id="rId31"/>
    <p:sldId id="26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0662" autoAdjust="0"/>
    <p:restoredTop sz="83069" autoAdjust="0"/>
  </p:normalViewPr>
  <p:slideViewPr>
    <p:cSldViewPr>
      <p:cViewPr varScale="1">
        <p:scale>
          <a:sx n="60" d="100"/>
          <a:sy n="60" d="100"/>
        </p:scale>
        <p:origin x="90" y="3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8C6AAD-6FB6-4B4D-9616-70135834A590}"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9FA8004-8251-4A0F-9D93-8D475CC8BD69}">
      <dgm:prSet/>
      <dgm:spPr/>
      <dgm:t>
        <a:bodyPr/>
        <a:lstStyle/>
        <a:p>
          <a:r>
            <a:rPr lang="en-IN"/>
            <a:t>Bitcoin is a digital cryptocurrency and payment system that is entirely decentralized, meaning it is based on peertopeer transactions with no bureaucratic oversight. Transactions and liquidity within the network are instead based on cryptography</a:t>
          </a:r>
          <a:endParaRPr lang="en-US"/>
        </a:p>
      </dgm:t>
    </dgm:pt>
    <dgm:pt modelId="{31A51856-B7F9-4D0E-9202-86DD29DF2744}" type="parTrans" cxnId="{A717906D-3300-478C-84A0-CC39F81D33B9}">
      <dgm:prSet/>
      <dgm:spPr/>
      <dgm:t>
        <a:bodyPr/>
        <a:lstStyle/>
        <a:p>
          <a:endParaRPr lang="en-US"/>
        </a:p>
      </dgm:t>
    </dgm:pt>
    <dgm:pt modelId="{86540C1A-A71E-4CE6-9C86-3031BA568865}" type="sibTrans" cxnId="{A717906D-3300-478C-84A0-CC39F81D33B9}">
      <dgm:prSet/>
      <dgm:spPr/>
      <dgm:t>
        <a:bodyPr/>
        <a:lstStyle/>
        <a:p>
          <a:endParaRPr lang="en-US"/>
        </a:p>
      </dgm:t>
    </dgm:pt>
    <dgm:pt modelId="{679881C8-2C00-4366-BFC4-56513B4DD9CC}">
      <dgm:prSet/>
      <dgm:spPr/>
      <dgm:t>
        <a:bodyPr/>
        <a:lstStyle/>
        <a:p>
          <a:r>
            <a:rPr lang="en-IN"/>
            <a:t>If you were to pick the three most ridiculous fads of 2017, they would deﬁnitely be ﬁdget spinners , artiﬁcial intelligence and, yes, cryptocurrencies. I am actually not a hodler of any cryptos. So, while I may not have a ticket to the moon, I can at least get on board the hype train by successfully predicting the price of cryptos by harnessing deep learning, machine learning and artiﬁcial intelligence (yes, all of them!)</a:t>
          </a:r>
          <a:endParaRPr lang="en-US"/>
        </a:p>
      </dgm:t>
    </dgm:pt>
    <dgm:pt modelId="{8D8C617A-AC56-401E-B40A-46B31173D0DA}" type="parTrans" cxnId="{944C4E5C-9A9D-4E2F-BB36-641B90C17AE8}">
      <dgm:prSet/>
      <dgm:spPr/>
      <dgm:t>
        <a:bodyPr/>
        <a:lstStyle/>
        <a:p>
          <a:endParaRPr lang="en-US"/>
        </a:p>
      </dgm:t>
    </dgm:pt>
    <dgm:pt modelId="{D291DBFF-AB43-47C1-BEEF-1895539CCB30}" type="sibTrans" cxnId="{944C4E5C-9A9D-4E2F-BB36-641B90C17AE8}">
      <dgm:prSet/>
      <dgm:spPr/>
      <dgm:t>
        <a:bodyPr/>
        <a:lstStyle/>
        <a:p>
          <a:endParaRPr lang="en-US"/>
        </a:p>
      </dgm:t>
    </dgm:pt>
    <dgm:pt modelId="{ED9869F4-EF0A-40BC-A928-C71FD6E9D0B8}">
      <dgm:prSet/>
      <dgm:spPr/>
      <dgm:t>
        <a:bodyPr/>
        <a:lstStyle/>
        <a:p>
          <a:r>
            <a:rPr lang="en-IN"/>
            <a:t>Decentralization can be speciﬁed by the following goals: (i) Who will maintain and manage the transaction ledger (ii) Who will have the right to validate transactions </a:t>
          </a:r>
          <a:endParaRPr lang="en-US"/>
        </a:p>
      </dgm:t>
    </dgm:pt>
    <dgm:pt modelId="{501C80CD-8EE8-4979-8100-16AB0B833E8E}" type="parTrans" cxnId="{574ADF74-1876-41FA-8630-C2AE03160147}">
      <dgm:prSet/>
      <dgm:spPr/>
      <dgm:t>
        <a:bodyPr/>
        <a:lstStyle/>
        <a:p>
          <a:endParaRPr lang="en-US"/>
        </a:p>
      </dgm:t>
    </dgm:pt>
    <dgm:pt modelId="{06CDEB7C-3381-418E-9339-F2A4151DC3B1}" type="sibTrans" cxnId="{574ADF74-1876-41FA-8630-C2AE03160147}">
      <dgm:prSet/>
      <dgm:spPr/>
      <dgm:t>
        <a:bodyPr/>
        <a:lstStyle/>
        <a:p>
          <a:endParaRPr lang="en-US"/>
        </a:p>
      </dgm:t>
    </dgm:pt>
    <dgm:pt modelId="{EC0739DA-C7C4-436E-8686-8DE02B0E75D7}" type="pres">
      <dgm:prSet presAssocID="{C78C6AAD-6FB6-4B4D-9616-70135834A590}" presName="linear" presStyleCnt="0">
        <dgm:presLayoutVars>
          <dgm:animLvl val="lvl"/>
          <dgm:resizeHandles val="exact"/>
        </dgm:presLayoutVars>
      </dgm:prSet>
      <dgm:spPr/>
    </dgm:pt>
    <dgm:pt modelId="{EA160E95-6230-498E-AED8-93E784BB71E8}" type="pres">
      <dgm:prSet presAssocID="{E9FA8004-8251-4A0F-9D93-8D475CC8BD69}" presName="parentText" presStyleLbl="node1" presStyleIdx="0" presStyleCnt="3">
        <dgm:presLayoutVars>
          <dgm:chMax val="0"/>
          <dgm:bulletEnabled val="1"/>
        </dgm:presLayoutVars>
      </dgm:prSet>
      <dgm:spPr/>
    </dgm:pt>
    <dgm:pt modelId="{9BD3100F-9857-4245-B316-4ADD1A49FE80}" type="pres">
      <dgm:prSet presAssocID="{86540C1A-A71E-4CE6-9C86-3031BA568865}" presName="spacer" presStyleCnt="0"/>
      <dgm:spPr/>
    </dgm:pt>
    <dgm:pt modelId="{737C838A-F605-4F76-9948-5506069D6488}" type="pres">
      <dgm:prSet presAssocID="{679881C8-2C00-4366-BFC4-56513B4DD9CC}" presName="parentText" presStyleLbl="node1" presStyleIdx="1" presStyleCnt="3">
        <dgm:presLayoutVars>
          <dgm:chMax val="0"/>
          <dgm:bulletEnabled val="1"/>
        </dgm:presLayoutVars>
      </dgm:prSet>
      <dgm:spPr/>
    </dgm:pt>
    <dgm:pt modelId="{A57257D4-3CBD-4FD3-AD15-A56AA4A422A1}" type="pres">
      <dgm:prSet presAssocID="{D291DBFF-AB43-47C1-BEEF-1895539CCB30}" presName="spacer" presStyleCnt="0"/>
      <dgm:spPr/>
    </dgm:pt>
    <dgm:pt modelId="{D68F5C7E-A073-4751-B9F3-2B5455A3809E}" type="pres">
      <dgm:prSet presAssocID="{ED9869F4-EF0A-40BC-A928-C71FD6E9D0B8}" presName="parentText" presStyleLbl="node1" presStyleIdx="2" presStyleCnt="3">
        <dgm:presLayoutVars>
          <dgm:chMax val="0"/>
          <dgm:bulletEnabled val="1"/>
        </dgm:presLayoutVars>
      </dgm:prSet>
      <dgm:spPr/>
    </dgm:pt>
  </dgm:ptLst>
  <dgm:cxnLst>
    <dgm:cxn modelId="{944C4E5C-9A9D-4E2F-BB36-641B90C17AE8}" srcId="{C78C6AAD-6FB6-4B4D-9616-70135834A590}" destId="{679881C8-2C00-4366-BFC4-56513B4DD9CC}" srcOrd="1" destOrd="0" parTransId="{8D8C617A-AC56-401E-B40A-46B31173D0DA}" sibTransId="{D291DBFF-AB43-47C1-BEEF-1895539CCB30}"/>
    <dgm:cxn modelId="{98A8224A-CAD4-457D-853A-1B6CEF6E8304}" type="presOf" srcId="{ED9869F4-EF0A-40BC-A928-C71FD6E9D0B8}" destId="{D68F5C7E-A073-4751-B9F3-2B5455A3809E}" srcOrd="0" destOrd="0" presId="urn:microsoft.com/office/officeart/2005/8/layout/vList2"/>
    <dgm:cxn modelId="{A717906D-3300-478C-84A0-CC39F81D33B9}" srcId="{C78C6AAD-6FB6-4B4D-9616-70135834A590}" destId="{E9FA8004-8251-4A0F-9D93-8D475CC8BD69}" srcOrd="0" destOrd="0" parTransId="{31A51856-B7F9-4D0E-9202-86DD29DF2744}" sibTransId="{86540C1A-A71E-4CE6-9C86-3031BA568865}"/>
    <dgm:cxn modelId="{574ADF74-1876-41FA-8630-C2AE03160147}" srcId="{C78C6AAD-6FB6-4B4D-9616-70135834A590}" destId="{ED9869F4-EF0A-40BC-A928-C71FD6E9D0B8}" srcOrd="2" destOrd="0" parTransId="{501C80CD-8EE8-4979-8100-16AB0B833E8E}" sibTransId="{06CDEB7C-3381-418E-9339-F2A4151DC3B1}"/>
    <dgm:cxn modelId="{C3E2FBAF-2393-4C21-A8AE-2DA53DA0EE7F}" type="presOf" srcId="{C78C6AAD-6FB6-4B4D-9616-70135834A590}" destId="{EC0739DA-C7C4-436E-8686-8DE02B0E75D7}" srcOrd="0" destOrd="0" presId="urn:microsoft.com/office/officeart/2005/8/layout/vList2"/>
    <dgm:cxn modelId="{C648A0C7-805E-4569-9CB4-86E22F7580EB}" type="presOf" srcId="{679881C8-2C00-4366-BFC4-56513B4DD9CC}" destId="{737C838A-F605-4F76-9948-5506069D6488}" srcOrd="0" destOrd="0" presId="urn:microsoft.com/office/officeart/2005/8/layout/vList2"/>
    <dgm:cxn modelId="{7A668FF1-90DD-4CE8-9B2C-F7242FB4404A}" type="presOf" srcId="{E9FA8004-8251-4A0F-9D93-8D475CC8BD69}" destId="{EA160E95-6230-498E-AED8-93E784BB71E8}" srcOrd="0" destOrd="0" presId="urn:microsoft.com/office/officeart/2005/8/layout/vList2"/>
    <dgm:cxn modelId="{68661279-9275-4FB4-AC1D-F9DC421926E0}" type="presParOf" srcId="{EC0739DA-C7C4-436E-8686-8DE02B0E75D7}" destId="{EA160E95-6230-498E-AED8-93E784BB71E8}" srcOrd="0" destOrd="0" presId="urn:microsoft.com/office/officeart/2005/8/layout/vList2"/>
    <dgm:cxn modelId="{A774F040-D485-465F-B000-7E664B1F0F6A}" type="presParOf" srcId="{EC0739DA-C7C4-436E-8686-8DE02B0E75D7}" destId="{9BD3100F-9857-4245-B316-4ADD1A49FE80}" srcOrd="1" destOrd="0" presId="urn:microsoft.com/office/officeart/2005/8/layout/vList2"/>
    <dgm:cxn modelId="{F4FE73BF-DC5E-4CD9-B78D-D84285F7D315}" type="presParOf" srcId="{EC0739DA-C7C4-436E-8686-8DE02B0E75D7}" destId="{737C838A-F605-4F76-9948-5506069D6488}" srcOrd="2" destOrd="0" presId="urn:microsoft.com/office/officeart/2005/8/layout/vList2"/>
    <dgm:cxn modelId="{CEEED464-DEBF-4966-97D3-8AEFD489D857}" type="presParOf" srcId="{EC0739DA-C7C4-436E-8686-8DE02B0E75D7}" destId="{A57257D4-3CBD-4FD3-AD15-A56AA4A422A1}" srcOrd="3" destOrd="0" presId="urn:microsoft.com/office/officeart/2005/8/layout/vList2"/>
    <dgm:cxn modelId="{14CFCBFC-E650-4B4C-87B3-DACC6D75B92C}" type="presParOf" srcId="{EC0739DA-C7C4-436E-8686-8DE02B0E75D7}" destId="{D68F5C7E-A073-4751-B9F3-2B5455A3809E}"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07D383-7A5C-4ADB-A6ED-C3430FAC9797}"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BB675EC4-F183-4E34-86DA-E72BFD4EA18E}">
      <dgm:prSet custT="1"/>
      <dgm:spPr/>
      <dgm:t>
        <a:bodyPr/>
        <a:lstStyle/>
        <a:p>
          <a:pPr>
            <a:lnSpc>
              <a:spcPct val="100000"/>
            </a:lnSpc>
          </a:pPr>
          <a:r>
            <a:rPr lang="en-IN" sz="1500" dirty="0"/>
            <a:t>1. In recent years, Bitcoin ecosystem has gained the attention of consumers, businesses, investors and speculators alike. As a result of blockchain – network based feature engineering , macro-economic factors of actual market and machine learning algorithms optimization, implementation of a Bayesian optimised recurrent neural network (RNN) and Long Short Term Memory (LSTM) network.</a:t>
          </a:r>
          <a:endParaRPr lang="en-US" sz="1500" dirty="0"/>
        </a:p>
      </dgm:t>
    </dgm:pt>
    <dgm:pt modelId="{A9AECDD5-B6E2-4405-ACF3-2D347856957D}" type="parTrans" cxnId="{521760DE-1F59-4EDB-879F-6BFFB3007B93}">
      <dgm:prSet/>
      <dgm:spPr/>
      <dgm:t>
        <a:bodyPr/>
        <a:lstStyle/>
        <a:p>
          <a:endParaRPr lang="en-US"/>
        </a:p>
      </dgm:t>
    </dgm:pt>
    <dgm:pt modelId="{47DB8080-5A12-4C21-BE3C-230FF8776477}" type="sibTrans" cxnId="{521760DE-1F59-4EDB-879F-6BFFB3007B93}">
      <dgm:prSet/>
      <dgm:spPr/>
      <dgm:t>
        <a:bodyPr/>
        <a:lstStyle/>
        <a:p>
          <a:endParaRPr lang="en-US"/>
        </a:p>
      </dgm:t>
    </dgm:pt>
    <dgm:pt modelId="{E7BC4E9F-1F4A-4D64-A591-5A22E3A7C47F}">
      <dgm:prSet custT="1"/>
      <dgm:spPr/>
      <dgm:t>
        <a:bodyPr/>
        <a:lstStyle/>
        <a:p>
          <a:pPr>
            <a:lnSpc>
              <a:spcPct val="100000"/>
            </a:lnSpc>
          </a:pPr>
          <a:r>
            <a:rPr lang="en-IN" sz="1500" dirty="0"/>
            <a:t>2.  It operates on a decentralised, peer-to-peer and </a:t>
          </a:r>
          <a:r>
            <a:rPr lang="en-IN" sz="1500" dirty="0" err="1"/>
            <a:t>trustless</a:t>
          </a:r>
          <a:r>
            <a:rPr lang="en-IN" sz="1500" dirty="0"/>
            <a:t> system in which all transactions are posted to an open ledger called the Blockchain. This type of transparency is unheard of in other ﬁnancial markets. </a:t>
          </a:r>
          <a:endParaRPr lang="en-US" sz="1500" dirty="0"/>
        </a:p>
      </dgm:t>
    </dgm:pt>
    <dgm:pt modelId="{ACE4A99E-4434-4133-97E5-EACDFD59405D}" type="parTrans" cxnId="{CBFE55D1-130B-45EC-9ADF-12014B5DB764}">
      <dgm:prSet/>
      <dgm:spPr/>
      <dgm:t>
        <a:bodyPr/>
        <a:lstStyle/>
        <a:p>
          <a:endParaRPr lang="en-US"/>
        </a:p>
      </dgm:t>
    </dgm:pt>
    <dgm:pt modelId="{ABD137F9-2347-4F4D-A44A-2162A79F2222}" type="sibTrans" cxnId="{CBFE55D1-130B-45EC-9ADF-12014B5DB764}">
      <dgm:prSet/>
      <dgm:spPr/>
      <dgm:t>
        <a:bodyPr/>
        <a:lstStyle/>
        <a:p>
          <a:endParaRPr lang="en-US"/>
        </a:p>
      </dgm:t>
    </dgm:pt>
    <dgm:pt modelId="{0062A732-502D-409F-8BD8-DA3E77177A94}">
      <dgm:prSet custT="1"/>
      <dgm:spPr/>
      <dgm:t>
        <a:bodyPr/>
        <a:lstStyle/>
        <a:p>
          <a:pPr>
            <a:lnSpc>
              <a:spcPct val="100000"/>
            </a:lnSpc>
          </a:pPr>
          <a:r>
            <a:rPr lang="en-IN" sz="1500" dirty="0"/>
            <a:t>3. The recurrent neural network (RNN) and the long short term memory (LSTM) ﬂavour of artiﬁcial neural networks are favoured over the traditional multilayer perceptron (MLP) due to the temporal nature of the more advanced algorithms. </a:t>
          </a:r>
          <a:endParaRPr lang="en-US" sz="1500" dirty="0"/>
        </a:p>
      </dgm:t>
    </dgm:pt>
    <dgm:pt modelId="{AA0EA054-166E-49B9-9A97-9F494783384D}" type="parTrans" cxnId="{ED90A26E-61D8-4498-A12D-FD8BBC09A30E}">
      <dgm:prSet/>
      <dgm:spPr/>
      <dgm:t>
        <a:bodyPr/>
        <a:lstStyle/>
        <a:p>
          <a:endParaRPr lang="en-US"/>
        </a:p>
      </dgm:t>
    </dgm:pt>
    <dgm:pt modelId="{E4E0A55F-8385-498A-BAA3-5D8E3150F585}" type="sibTrans" cxnId="{ED90A26E-61D8-4498-A12D-FD8BBC09A30E}">
      <dgm:prSet/>
      <dgm:spPr/>
      <dgm:t>
        <a:bodyPr/>
        <a:lstStyle/>
        <a:p>
          <a:endParaRPr lang="en-US"/>
        </a:p>
      </dgm:t>
    </dgm:pt>
    <dgm:pt modelId="{D5B574EF-2E18-4A2B-86EE-89F5D14169E7}">
      <dgm:prSet custT="1"/>
      <dgm:spPr/>
      <dgm:t>
        <a:bodyPr/>
        <a:lstStyle/>
        <a:p>
          <a:pPr>
            <a:lnSpc>
              <a:spcPct val="100000"/>
            </a:lnSpc>
          </a:pPr>
          <a:r>
            <a:rPr lang="en-IN" sz="1500" dirty="0"/>
            <a:t>4. the relationship between Bitcoin and search information, such as Google Trends and Wikipedia, and wavelet analysis of Bitcoin and BGT-Blockchain Google trends. We here will be bridging the gap between these two by Machine Learning.</a:t>
          </a:r>
          <a:endParaRPr lang="en-US" sz="1500" dirty="0"/>
        </a:p>
      </dgm:t>
    </dgm:pt>
    <dgm:pt modelId="{71C0935C-FB3E-4E70-8BD0-7B31DCA4643D}" type="parTrans" cxnId="{AEBED800-E111-46E4-85CD-5C2F57B2CF1D}">
      <dgm:prSet/>
      <dgm:spPr/>
      <dgm:t>
        <a:bodyPr/>
        <a:lstStyle/>
        <a:p>
          <a:endParaRPr lang="en-US"/>
        </a:p>
      </dgm:t>
    </dgm:pt>
    <dgm:pt modelId="{C09609B2-5106-4243-87D1-9F2D74E226F9}" type="sibTrans" cxnId="{AEBED800-E111-46E4-85CD-5C2F57B2CF1D}">
      <dgm:prSet/>
      <dgm:spPr/>
      <dgm:t>
        <a:bodyPr/>
        <a:lstStyle/>
        <a:p>
          <a:endParaRPr lang="en-US"/>
        </a:p>
      </dgm:t>
    </dgm:pt>
    <dgm:pt modelId="{33AF094C-A74E-46EA-A519-8A21624D7DC3}" type="pres">
      <dgm:prSet presAssocID="{9A07D383-7A5C-4ADB-A6ED-C3430FAC9797}" presName="vert0" presStyleCnt="0">
        <dgm:presLayoutVars>
          <dgm:dir/>
          <dgm:animOne val="branch"/>
          <dgm:animLvl val="lvl"/>
        </dgm:presLayoutVars>
      </dgm:prSet>
      <dgm:spPr/>
    </dgm:pt>
    <dgm:pt modelId="{1EFB7DAC-2F52-4489-B1E4-927F601A00E0}" type="pres">
      <dgm:prSet presAssocID="{BB675EC4-F183-4E34-86DA-E72BFD4EA18E}" presName="thickLine" presStyleLbl="alignNode1" presStyleIdx="0" presStyleCnt="4"/>
      <dgm:spPr/>
    </dgm:pt>
    <dgm:pt modelId="{CB62EF82-AE96-4E9A-95E7-C6E12E6747C2}" type="pres">
      <dgm:prSet presAssocID="{BB675EC4-F183-4E34-86DA-E72BFD4EA18E}" presName="horz1" presStyleCnt="0"/>
      <dgm:spPr/>
    </dgm:pt>
    <dgm:pt modelId="{01B4E572-291B-4644-8776-4A65CF1D0A0B}" type="pres">
      <dgm:prSet presAssocID="{BB675EC4-F183-4E34-86DA-E72BFD4EA18E}" presName="tx1" presStyleLbl="revTx" presStyleIdx="0" presStyleCnt="4"/>
      <dgm:spPr/>
    </dgm:pt>
    <dgm:pt modelId="{868E838A-C403-4E92-AEA2-C64335DC8825}" type="pres">
      <dgm:prSet presAssocID="{BB675EC4-F183-4E34-86DA-E72BFD4EA18E}" presName="vert1" presStyleCnt="0"/>
      <dgm:spPr/>
    </dgm:pt>
    <dgm:pt modelId="{8EF83185-5AC0-4579-B9F7-D0D16BEFA5D0}" type="pres">
      <dgm:prSet presAssocID="{E7BC4E9F-1F4A-4D64-A591-5A22E3A7C47F}" presName="thickLine" presStyleLbl="alignNode1" presStyleIdx="1" presStyleCnt="4"/>
      <dgm:spPr/>
    </dgm:pt>
    <dgm:pt modelId="{0D623EE7-7703-4B7D-BEB0-F39BF3FCB91F}" type="pres">
      <dgm:prSet presAssocID="{E7BC4E9F-1F4A-4D64-A591-5A22E3A7C47F}" presName="horz1" presStyleCnt="0"/>
      <dgm:spPr/>
    </dgm:pt>
    <dgm:pt modelId="{36B0E2E2-7770-4F79-8217-EC61466E0298}" type="pres">
      <dgm:prSet presAssocID="{E7BC4E9F-1F4A-4D64-A591-5A22E3A7C47F}" presName="tx1" presStyleLbl="revTx" presStyleIdx="1" presStyleCnt="4"/>
      <dgm:spPr/>
    </dgm:pt>
    <dgm:pt modelId="{865EAA5D-64E5-41B7-B277-3EEE86255151}" type="pres">
      <dgm:prSet presAssocID="{E7BC4E9F-1F4A-4D64-A591-5A22E3A7C47F}" presName="vert1" presStyleCnt="0"/>
      <dgm:spPr/>
    </dgm:pt>
    <dgm:pt modelId="{3259B5F2-181B-4763-AFFC-A30996F360AC}" type="pres">
      <dgm:prSet presAssocID="{0062A732-502D-409F-8BD8-DA3E77177A94}" presName="thickLine" presStyleLbl="alignNode1" presStyleIdx="2" presStyleCnt="4"/>
      <dgm:spPr/>
    </dgm:pt>
    <dgm:pt modelId="{82C7EC97-7CDE-489A-8D05-AFF0E4C06669}" type="pres">
      <dgm:prSet presAssocID="{0062A732-502D-409F-8BD8-DA3E77177A94}" presName="horz1" presStyleCnt="0"/>
      <dgm:spPr/>
    </dgm:pt>
    <dgm:pt modelId="{7901FAB3-7444-4582-A9C7-08DE419A7E7E}" type="pres">
      <dgm:prSet presAssocID="{0062A732-502D-409F-8BD8-DA3E77177A94}" presName="tx1" presStyleLbl="revTx" presStyleIdx="2" presStyleCnt="4"/>
      <dgm:spPr/>
    </dgm:pt>
    <dgm:pt modelId="{4A064629-1F56-4470-82F1-594B3DA44B8C}" type="pres">
      <dgm:prSet presAssocID="{0062A732-502D-409F-8BD8-DA3E77177A94}" presName="vert1" presStyleCnt="0"/>
      <dgm:spPr/>
    </dgm:pt>
    <dgm:pt modelId="{6343582A-2EF1-4403-A66D-79F957E56778}" type="pres">
      <dgm:prSet presAssocID="{D5B574EF-2E18-4A2B-86EE-89F5D14169E7}" presName="thickLine" presStyleLbl="alignNode1" presStyleIdx="3" presStyleCnt="4"/>
      <dgm:spPr/>
    </dgm:pt>
    <dgm:pt modelId="{1C3977B0-8FE6-4B27-9B53-F7E7AF48279C}" type="pres">
      <dgm:prSet presAssocID="{D5B574EF-2E18-4A2B-86EE-89F5D14169E7}" presName="horz1" presStyleCnt="0"/>
      <dgm:spPr/>
    </dgm:pt>
    <dgm:pt modelId="{0B602479-EDCC-4942-8959-CDACC748B288}" type="pres">
      <dgm:prSet presAssocID="{D5B574EF-2E18-4A2B-86EE-89F5D14169E7}" presName="tx1" presStyleLbl="revTx" presStyleIdx="3" presStyleCnt="4"/>
      <dgm:spPr/>
    </dgm:pt>
    <dgm:pt modelId="{EEDAE3DF-7D94-4F8B-91F7-37A1D8C8AF0F}" type="pres">
      <dgm:prSet presAssocID="{D5B574EF-2E18-4A2B-86EE-89F5D14169E7}" presName="vert1" presStyleCnt="0"/>
      <dgm:spPr/>
    </dgm:pt>
  </dgm:ptLst>
  <dgm:cxnLst>
    <dgm:cxn modelId="{AEBED800-E111-46E4-85CD-5C2F57B2CF1D}" srcId="{9A07D383-7A5C-4ADB-A6ED-C3430FAC9797}" destId="{D5B574EF-2E18-4A2B-86EE-89F5D14169E7}" srcOrd="3" destOrd="0" parTransId="{71C0935C-FB3E-4E70-8BD0-7B31DCA4643D}" sibTransId="{C09609B2-5106-4243-87D1-9F2D74E226F9}"/>
    <dgm:cxn modelId="{B185123E-E6AF-4290-8CC1-2B8F93343E56}" type="presOf" srcId="{E7BC4E9F-1F4A-4D64-A591-5A22E3A7C47F}" destId="{36B0E2E2-7770-4F79-8217-EC61466E0298}" srcOrd="0" destOrd="0" presId="urn:microsoft.com/office/officeart/2008/layout/LinedList"/>
    <dgm:cxn modelId="{56368F45-5891-4B63-BB98-599BB901CEA6}" type="presOf" srcId="{D5B574EF-2E18-4A2B-86EE-89F5D14169E7}" destId="{0B602479-EDCC-4942-8959-CDACC748B288}" srcOrd="0" destOrd="0" presId="urn:microsoft.com/office/officeart/2008/layout/LinedList"/>
    <dgm:cxn modelId="{ED90A26E-61D8-4498-A12D-FD8BBC09A30E}" srcId="{9A07D383-7A5C-4ADB-A6ED-C3430FAC9797}" destId="{0062A732-502D-409F-8BD8-DA3E77177A94}" srcOrd="2" destOrd="0" parTransId="{AA0EA054-166E-49B9-9A97-9F494783384D}" sibTransId="{E4E0A55F-8385-498A-BAA3-5D8E3150F585}"/>
    <dgm:cxn modelId="{63D70E7E-20DE-41C7-ACE5-9567703CBBA8}" type="presOf" srcId="{9A07D383-7A5C-4ADB-A6ED-C3430FAC9797}" destId="{33AF094C-A74E-46EA-A519-8A21624D7DC3}" srcOrd="0" destOrd="0" presId="urn:microsoft.com/office/officeart/2008/layout/LinedList"/>
    <dgm:cxn modelId="{283F1194-62F3-4494-B0CC-03ACAAC21368}" type="presOf" srcId="{BB675EC4-F183-4E34-86DA-E72BFD4EA18E}" destId="{01B4E572-291B-4644-8776-4A65CF1D0A0B}" srcOrd="0" destOrd="0" presId="urn:microsoft.com/office/officeart/2008/layout/LinedList"/>
    <dgm:cxn modelId="{CBFE55D1-130B-45EC-9ADF-12014B5DB764}" srcId="{9A07D383-7A5C-4ADB-A6ED-C3430FAC9797}" destId="{E7BC4E9F-1F4A-4D64-A591-5A22E3A7C47F}" srcOrd="1" destOrd="0" parTransId="{ACE4A99E-4434-4133-97E5-EACDFD59405D}" sibTransId="{ABD137F9-2347-4F4D-A44A-2162A79F2222}"/>
    <dgm:cxn modelId="{521760DE-1F59-4EDB-879F-6BFFB3007B93}" srcId="{9A07D383-7A5C-4ADB-A6ED-C3430FAC9797}" destId="{BB675EC4-F183-4E34-86DA-E72BFD4EA18E}" srcOrd="0" destOrd="0" parTransId="{A9AECDD5-B6E2-4405-ACF3-2D347856957D}" sibTransId="{47DB8080-5A12-4C21-BE3C-230FF8776477}"/>
    <dgm:cxn modelId="{6C2C3BE8-C1AC-4EB4-A52F-B993B97A87C5}" type="presOf" srcId="{0062A732-502D-409F-8BD8-DA3E77177A94}" destId="{7901FAB3-7444-4582-A9C7-08DE419A7E7E}" srcOrd="0" destOrd="0" presId="urn:microsoft.com/office/officeart/2008/layout/LinedList"/>
    <dgm:cxn modelId="{F4F15B91-1505-45D7-BA4B-D664715165DD}" type="presParOf" srcId="{33AF094C-A74E-46EA-A519-8A21624D7DC3}" destId="{1EFB7DAC-2F52-4489-B1E4-927F601A00E0}" srcOrd="0" destOrd="0" presId="urn:microsoft.com/office/officeart/2008/layout/LinedList"/>
    <dgm:cxn modelId="{D9B05D91-7AFA-41D4-9394-1B9EC3F8C560}" type="presParOf" srcId="{33AF094C-A74E-46EA-A519-8A21624D7DC3}" destId="{CB62EF82-AE96-4E9A-95E7-C6E12E6747C2}" srcOrd="1" destOrd="0" presId="urn:microsoft.com/office/officeart/2008/layout/LinedList"/>
    <dgm:cxn modelId="{D816E7EB-78D8-4C48-A304-4799FD2A8B5A}" type="presParOf" srcId="{CB62EF82-AE96-4E9A-95E7-C6E12E6747C2}" destId="{01B4E572-291B-4644-8776-4A65CF1D0A0B}" srcOrd="0" destOrd="0" presId="urn:microsoft.com/office/officeart/2008/layout/LinedList"/>
    <dgm:cxn modelId="{CA02B8BB-EE7F-417A-868E-85FDF96BDF31}" type="presParOf" srcId="{CB62EF82-AE96-4E9A-95E7-C6E12E6747C2}" destId="{868E838A-C403-4E92-AEA2-C64335DC8825}" srcOrd="1" destOrd="0" presId="urn:microsoft.com/office/officeart/2008/layout/LinedList"/>
    <dgm:cxn modelId="{99D1340D-BDD4-4B30-977A-2FF5567122B8}" type="presParOf" srcId="{33AF094C-A74E-46EA-A519-8A21624D7DC3}" destId="{8EF83185-5AC0-4579-B9F7-D0D16BEFA5D0}" srcOrd="2" destOrd="0" presId="urn:microsoft.com/office/officeart/2008/layout/LinedList"/>
    <dgm:cxn modelId="{EDAC82FE-5F7C-4BC4-B65A-B2178EC95F88}" type="presParOf" srcId="{33AF094C-A74E-46EA-A519-8A21624D7DC3}" destId="{0D623EE7-7703-4B7D-BEB0-F39BF3FCB91F}" srcOrd="3" destOrd="0" presId="urn:microsoft.com/office/officeart/2008/layout/LinedList"/>
    <dgm:cxn modelId="{C00D6F3D-8F1D-4B1B-9CC1-390F6C65DB27}" type="presParOf" srcId="{0D623EE7-7703-4B7D-BEB0-F39BF3FCB91F}" destId="{36B0E2E2-7770-4F79-8217-EC61466E0298}" srcOrd="0" destOrd="0" presId="urn:microsoft.com/office/officeart/2008/layout/LinedList"/>
    <dgm:cxn modelId="{755080F7-C79C-473A-8BD5-C940F5865D09}" type="presParOf" srcId="{0D623EE7-7703-4B7D-BEB0-F39BF3FCB91F}" destId="{865EAA5D-64E5-41B7-B277-3EEE86255151}" srcOrd="1" destOrd="0" presId="urn:microsoft.com/office/officeart/2008/layout/LinedList"/>
    <dgm:cxn modelId="{E14C1D9D-91F8-4799-BF82-FA89456907B2}" type="presParOf" srcId="{33AF094C-A74E-46EA-A519-8A21624D7DC3}" destId="{3259B5F2-181B-4763-AFFC-A30996F360AC}" srcOrd="4" destOrd="0" presId="urn:microsoft.com/office/officeart/2008/layout/LinedList"/>
    <dgm:cxn modelId="{D7E3F22F-F0AD-4314-AAB0-224915CCC841}" type="presParOf" srcId="{33AF094C-A74E-46EA-A519-8A21624D7DC3}" destId="{82C7EC97-7CDE-489A-8D05-AFF0E4C06669}" srcOrd="5" destOrd="0" presId="urn:microsoft.com/office/officeart/2008/layout/LinedList"/>
    <dgm:cxn modelId="{DE0ABD95-121E-41ED-880E-D7D7CA9B92B6}" type="presParOf" srcId="{82C7EC97-7CDE-489A-8D05-AFF0E4C06669}" destId="{7901FAB3-7444-4582-A9C7-08DE419A7E7E}" srcOrd="0" destOrd="0" presId="urn:microsoft.com/office/officeart/2008/layout/LinedList"/>
    <dgm:cxn modelId="{00D80054-98A4-4EA5-AFBE-A5280B94D276}" type="presParOf" srcId="{82C7EC97-7CDE-489A-8D05-AFF0E4C06669}" destId="{4A064629-1F56-4470-82F1-594B3DA44B8C}" srcOrd="1" destOrd="0" presId="urn:microsoft.com/office/officeart/2008/layout/LinedList"/>
    <dgm:cxn modelId="{C24B5967-985D-4438-ABAF-BCF89071FA9E}" type="presParOf" srcId="{33AF094C-A74E-46EA-A519-8A21624D7DC3}" destId="{6343582A-2EF1-4403-A66D-79F957E56778}" srcOrd="6" destOrd="0" presId="urn:microsoft.com/office/officeart/2008/layout/LinedList"/>
    <dgm:cxn modelId="{499073F3-D61D-4049-96AF-5E3B8AECA1BD}" type="presParOf" srcId="{33AF094C-A74E-46EA-A519-8A21624D7DC3}" destId="{1C3977B0-8FE6-4B27-9B53-F7E7AF48279C}" srcOrd="7" destOrd="0" presId="urn:microsoft.com/office/officeart/2008/layout/LinedList"/>
    <dgm:cxn modelId="{CA1FA4D2-0402-4FEE-8EDA-B0DEE774FA20}" type="presParOf" srcId="{1C3977B0-8FE6-4B27-9B53-F7E7AF48279C}" destId="{0B602479-EDCC-4942-8959-CDACC748B288}" srcOrd="0" destOrd="0" presId="urn:microsoft.com/office/officeart/2008/layout/LinedList"/>
    <dgm:cxn modelId="{242E67E1-0723-40C3-85A8-465BDFF9C7CA}" type="presParOf" srcId="{1C3977B0-8FE6-4B27-9B53-F7E7AF48279C}" destId="{EEDAE3DF-7D94-4F8B-91F7-37A1D8C8AF0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AA54F9-5B65-4866-9347-BEC7112B28B6}" type="doc">
      <dgm:prSet loTypeId="urn:microsoft.com/office/officeart/2018/2/layout/IconVerticalSolidList" loCatId="icon" qsTypeId="urn:microsoft.com/office/officeart/2005/8/quickstyle/simple4" qsCatId="simple" csTypeId="urn:microsoft.com/office/officeart/2018/5/colors/Iconchunking_neutralicontext_colorful5" csCatId="colorful" phldr="1"/>
      <dgm:spPr/>
      <dgm:t>
        <a:bodyPr/>
        <a:lstStyle/>
        <a:p>
          <a:endParaRPr lang="en-US"/>
        </a:p>
      </dgm:t>
    </dgm:pt>
    <dgm:pt modelId="{B1F7CC1E-019D-41FE-BAA7-FE39D6253FB8}">
      <dgm:prSet/>
      <dgm:spPr/>
      <dgm:t>
        <a:bodyPr/>
        <a:lstStyle/>
        <a:p>
          <a:pPr>
            <a:lnSpc>
              <a:spcPct val="100000"/>
            </a:lnSpc>
          </a:pPr>
          <a:r>
            <a:rPr lang="en-IN" dirty="0"/>
            <a:t>The ubiquity of Internet access has triggered the emergence of currencies.</a:t>
          </a:r>
          <a:endParaRPr lang="en-US" dirty="0"/>
        </a:p>
      </dgm:t>
    </dgm:pt>
    <dgm:pt modelId="{71BD51AA-8EB5-4BCF-B021-817D90D8BA17}" type="parTrans" cxnId="{1E19EA57-1088-44AB-90DA-33A41E4AC169}">
      <dgm:prSet/>
      <dgm:spPr/>
      <dgm:t>
        <a:bodyPr/>
        <a:lstStyle/>
        <a:p>
          <a:endParaRPr lang="en-US"/>
        </a:p>
      </dgm:t>
    </dgm:pt>
    <dgm:pt modelId="{51451A5A-734E-4349-B022-2E4E6F4CA904}" type="sibTrans" cxnId="{1E19EA57-1088-44AB-90DA-33A41E4AC169}">
      <dgm:prSet/>
      <dgm:spPr/>
      <dgm:t>
        <a:bodyPr/>
        <a:lstStyle/>
        <a:p>
          <a:endParaRPr lang="en-US"/>
        </a:p>
      </dgm:t>
    </dgm:pt>
    <dgm:pt modelId="{CB415CF5-1911-47C3-BDFC-38AB80F1AA64}">
      <dgm:prSet/>
      <dgm:spPr/>
      <dgm:t>
        <a:bodyPr/>
        <a:lstStyle/>
        <a:p>
          <a:pPr>
            <a:lnSpc>
              <a:spcPct val="100000"/>
            </a:lnSpc>
          </a:pPr>
          <a:r>
            <a:rPr lang="en-US" dirty="0"/>
            <a:t>Business ups/downs, Google trends affect BTC. To bridge the gap between Stats &amp; BTC by ML.</a:t>
          </a:r>
        </a:p>
      </dgm:t>
    </dgm:pt>
    <dgm:pt modelId="{668A8D9B-0681-407E-A4EF-CF7B9AB291BD}" type="parTrans" cxnId="{B16CD6FF-BB49-4DBF-93F2-0A392C7B471A}">
      <dgm:prSet/>
      <dgm:spPr/>
      <dgm:t>
        <a:bodyPr/>
        <a:lstStyle/>
        <a:p>
          <a:endParaRPr lang="en-US"/>
        </a:p>
      </dgm:t>
    </dgm:pt>
    <dgm:pt modelId="{DC247298-060A-43E0-A1D1-400A8384DFE2}" type="sibTrans" cxnId="{B16CD6FF-BB49-4DBF-93F2-0A392C7B471A}">
      <dgm:prSet/>
      <dgm:spPr/>
      <dgm:t>
        <a:bodyPr/>
        <a:lstStyle/>
        <a:p>
          <a:endParaRPr lang="en-US"/>
        </a:p>
      </dgm:t>
    </dgm:pt>
    <dgm:pt modelId="{FB493770-C010-49C8-9BB7-D21F8757C33A}">
      <dgm:prSet/>
      <dgm:spPr/>
      <dgm:t>
        <a:bodyPr/>
        <a:lstStyle/>
        <a:p>
          <a:pPr>
            <a:lnSpc>
              <a:spcPct val="100000"/>
            </a:lnSpc>
          </a:pPr>
          <a:r>
            <a:rPr lang="en-IN" dirty="0"/>
            <a:t>Bitcoin as a currency is in a transient stage and as a result is considerably more volatile than other currencies such as the USD. Interestingly, it is the top performing currency four out of the last ﬁve years. Thus, its prediction oﬀers great potential and this provides motivation for research in the area.</a:t>
          </a:r>
          <a:endParaRPr lang="en-US" dirty="0"/>
        </a:p>
      </dgm:t>
    </dgm:pt>
    <dgm:pt modelId="{89E202A0-8C9A-4E9E-ABD4-7E8170B7D40B}" type="parTrans" cxnId="{29B2B0A6-E1D7-4F94-9AE1-A39672492A0E}">
      <dgm:prSet/>
      <dgm:spPr/>
      <dgm:t>
        <a:bodyPr/>
        <a:lstStyle/>
        <a:p>
          <a:endParaRPr lang="en-US"/>
        </a:p>
      </dgm:t>
    </dgm:pt>
    <dgm:pt modelId="{2457E4BD-0C9E-4C17-8E1B-23BAA8E3D1E2}" type="sibTrans" cxnId="{29B2B0A6-E1D7-4F94-9AE1-A39672492A0E}">
      <dgm:prSet/>
      <dgm:spPr/>
      <dgm:t>
        <a:bodyPr/>
        <a:lstStyle/>
        <a:p>
          <a:endParaRPr lang="en-US"/>
        </a:p>
      </dgm:t>
    </dgm:pt>
    <dgm:pt modelId="{A5EFDAB2-B053-4136-8A4B-53F80363F53D}">
      <dgm:prSet/>
      <dgm:spPr/>
      <dgm:t>
        <a:bodyPr/>
        <a:lstStyle/>
        <a:p>
          <a:pPr>
            <a:lnSpc>
              <a:spcPct val="100000"/>
            </a:lnSpc>
          </a:pPr>
          <a:r>
            <a:rPr lang="en-IN" dirty="0"/>
            <a:t>ML is a vast domain, it endless applications with no saturation point.</a:t>
          </a:r>
          <a:endParaRPr lang="en-US" dirty="0"/>
        </a:p>
      </dgm:t>
    </dgm:pt>
    <dgm:pt modelId="{E9864342-6739-41E1-8AE7-F5A16BA90661}" type="parTrans" cxnId="{B9ED6F77-97B9-46FE-A224-DD4717275908}">
      <dgm:prSet/>
      <dgm:spPr/>
      <dgm:t>
        <a:bodyPr/>
        <a:lstStyle/>
        <a:p>
          <a:endParaRPr lang="en-US"/>
        </a:p>
      </dgm:t>
    </dgm:pt>
    <dgm:pt modelId="{B4CA2F6A-982A-47C2-97B6-D7072E552C40}" type="sibTrans" cxnId="{B9ED6F77-97B9-46FE-A224-DD4717275908}">
      <dgm:prSet/>
      <dgm:spPr/>
      <dgm:t>
        <a:bodyPr/>
        <a:lstStyle/>
        <a:p>
          <a:endParaRPr lang="en-US"/>
        </a:p>
      </dgm:t>
    </dgm:pt>
    <dgm:pt modelId="{69A62770-A267-4A18-AAA9-0D9A63239A65}" type="pres">
      <dgm:prSet presAssocID="{24AA54F9-5B65-4866-9347-BEC7112B28B6}" presName="root" presStyleCnt="0">
        <dgm:presLayoutVars>
          <dgm:dir/>
          <dgm:resizeHandles val="exact"/>
        </dgm:presLayoutVars>
      </dgm:prSet>
      <dgm:spPr/>
    </dgm:pt>
    <dgm:pt modelId="{6EF0252A-86EA-4B59-A575-E11C0D21BB60}" type="pres">
      <dgm:prSet presAssocID="{B1F7CC1E-019D-41FE-BAA7-FE39D6253FB8}" presName="compNode" presStyleCnt="0"/>
      <dgm:spPr/>
    </dgm:pt>
    <dgm:pt modelId="{B27CF882-A6CA-420A-AB64-994E7F2DBA2F}" type="pres">
      <dgm:prSet presAssocID="{B1F7CC1E-019D-41FE-BAA7-FE39D6253FB8}" presName="bgRect" presStyleLbl="bgShp" presStyleIdx="0" presStyleCnt="4" custLinFactNeighborX="2332" custLinFactNeighborY="33632"/>
      <dgm:spPr/>
    </dgm:pt>
    <dgm:pt modelId="{63E0980A-92EC-4883-A076-9B0FC1AB63D1}" type="pres">
      <dgm:prSet presAssocID="{B1F7CC1E-019D-41FE-BAA7-FE39D6253FB8}" presName="iconRect" presStyleLbl="node1" presStyleIdx="0" presStyleCnt="4" custLinFactNeighborX="-4682" custLinFactNeighborY="4629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88ACC99B-CAFC-4C5E-975F-80E872701E1F}" type="pres">
      <dgm:prSet presAssocID="{B1F7CC1E-019D-41FE-BAA7-FE39D6253FB8}" presName="spaceRect" presStyleCnt="0"/>
      <dgm:spPr/>
    </dgm:pt>
    <dgm:pt modelId="{AB8ABD59-3AEA-41FE-9FF8-5A3BE4231E76}" type="pres">
      <dgm:prSet presAssocID="{B1F7CC1E-019D-41FE-BAA7-FE39D6253FB8}" presName="parTx" presStyleLbl="revTx" presStyleIdx="0" presStyleCnt="4" custLinFactNeighborX="-1367" custLinFactNeighborY="-10231">
        <dgm:presLayoutVars>
          <dgm:chMax val="0"/>
          <dgm:chPref val="0"/>
        </dgm:presLayoutVars>
      </dgm:prSet>
      <dgm:spPr/>
    </dgm:pt>
    <dgm:pt modelId="{BD47F060-72D9-4E23-9510-3B6038AA81A3}" type="pres">
      <dgm:prSet presAssocID="{51451A5A-734E-4349-B022-2E4E6F4CA904}" presName="sibTrans" presStyleCnt="0"/>
      <dgm:spPr/>
    </dgm:pt>
    <dgm:pt modelId="{F59FB482-2CA5-4E7B-ADAB-D8321C260947}" type="pres">
      <dgm:prSet presAssocID="{CB415CF5-1911-47C3-BDFC-38AB80F1AA64}" presName="compNode" presStyleCnt="0"/>
      <dgm:spPr/>
    </dgm:pt>
    <dgm:pt modelId="{65CAAD6D-C4FD-4512-BF16-48422BDAA761}" type="pres">
      <dgm:prSet presAssocID="{CB415CF5-1911-47C3-BDFC-38AB80F1AA64}" presName="bgRect" presStyleLbl="bgShp" presStyleIdx="1" presStyleCnt="4" custLinFactNeighborX="-17" custLinFactNeighborY="37179"/>
      <dgm:spPr/>
    </dgm:pt>
    <dgm:pt modelId="{4D920732-97FB-432F-8C0D-CEA1F7679453}" type="pres">
      <dgm:prSet presAssocID="{CB415CF5-1911-47C3-BDFC-38AB80F1AA64}" presName="iconRect" presStyleLbl="node1" presStyleIdx="1" presStyleCnt="4" custLinFactNeighborX="-4682" custLinFactNeighborY="5274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p"/>
        </a:ext>
      </dgm:extLst>
    </dgm:pt>
    <dgm:pt modelId="{3E616178-062E-47DD-84C6-704733C004AD}" type="pres">
      <dgm:prSet presAssocID="{CB415CF5-1911-47C3-BDFC-38AB80F1AA64}" presName="spaceRect" presStyleCnt="0"/>
      <dgm:spPr/>
    </dgm:pt>
    <dgm:pt modelId="{28610C10-973E-499A-A02C-256BF9F1FD55}" type="pres">
      <dgm:prSet presAssocID="{CB415CF5-1911-47C3-BDFC-38AB80F1AA64}" presName="parTx" presStyleLbl="revTx" presStyleIdx="1" presStyleCnt="4" custLinFactNeighborX="-1367" custLinFactNeighborY="-9066">
        <dgm:presLayoutVars>
          <dgm:chMax val="0"/>
          <dgm:chPref val="0"/>
        </dgm:presLayoutVars>
      </dgm:prSet>
      <dgm:spPr/>
    </dgm:pt>
    <dgm:pt modelId="{8280A27B-EA17-4CAD-89E0-6F2489A9A6FE}" type="pres">
      <dgm:prSet presAssocID="{DC247298-060A-43E0-A1D1-400A8384DFE2}" presName="sibTrans" presStyleCnt="0"/>
      <dgm:spPr/>
    </dgm:pt>
    <dgm:pt modelId="{15F68573-75ED-484B-87FB-EA9751C72FA6}" type="pres">
      <dgm:prSet presAssocID="{FB493770-C010-49C8-9BB7-D21F8757C33A}" presName="compNode" presStyleCnt="0"/>
      <dgm:spPr/>
    </dgm:pt>
    <dgm:pt modelId="{E1449175-F267-4008-A2EF-0544ECD3D883}" type="pres">
      <dgm:prSet presAssocID="{FB493770-C010-49C8-9BB7-D21F8757C33A}" presName="bgRect" presStyleLbl="bgShp" presStyleIdx="2" presStyleCnt="4" custScaleY="269201" custLinFactNeighborX="0" custLinFactNeighborY="-7939"/>
      <dgm:spPr/>
    </dgm:pt>
    <dgm:pt modelId="{15183822-3DE1-430E-BBB0-66ADD72A646F}" type="pres">
      <dgm:prSet presAssocID="{FB493770-C010-49C8-9BB7-D21F8757C33A}" presName="iconRect" presStyleLbl="node1" presStyleIdx="2" presStyleCnt="4" custLinFactNeighborX="-4682" custLinFactNeighborY="-3430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336678FB-42B2-4303-A327-147D00B31569}" type="pres">
      <dgm:prSet presAssocID="{FB493770-C010-49C8-9BB7-D21F8757C33A}" presName="spaceRect" presStyleCnt="0"/>
      <dgm:spPr/>
    </dgm:pt>
    <dgm:pt modelId="{01A98E18-20D1-476C-AFB3-561ACFE57994}" type="pres">
      <dgm:prSet presAssocID="{FB493770-C010-49C8-9BB7-D21F8757C33A}" presName="parTx" presStyleLbl="revTx" presStyleIdx="2" presStyleCnt="4" custLinFactNeighborX="932" custLinFactNeighborY="-30815">
        <dgm:presLayoutVars>
          <dgm:chMax val="0"/>
          <dgm:chPref val="0"/>
        </dgm:presLayoutVars>
      </dgm:prSet>
      <dgm:spPr/>
    </dgm:pt>
    <dgm:pt modelId="{68872F53-AABB-44EB-BDD4-246058429CA7}" type="pres">
      <dgm:prSet presAssocID="{2457E4BD-0C9E-4C17-8E1B-23BAA8E3D1E2}" presName="sibTrans" presStyleCnt="0"/>
      <dgm:spPr/>
    </dgm:pt>
    <dgm:pt modelId="{E812162B-0267-422F-9F53-6DB4BB89B5B1}" type="pres">
      <dgm:prSet presAssocID="{A5EFDAB2-B053-4136-8A4B-53F80363F53D}" presName="compNode" presStyleCnt="0"/>
      <dgm:spPr/>
    </dgm:pt>
    <dgm:pt modelId="{2D8C8715-73B1-4B0C-BB31-C57ED6CDC8C4}" type="pres">
      <dgm:prSet presAssocID="{A5EFDAB2-B053-4136-8A4B-53F80363F53D}" presName="bgRect" presStyleLbl="bgShp" presStyleIdx="3" presStyleCnt="4"/>
      <dgm:spPr/>
    </dgm:pt>
    <dgm:pt modelId="{22EF3D5D-61B4-41EC-9A8F-6FB64F3F9AFB}" type="pres">
      <dgm:prSet presAssocID="{A5EFDAB2-B053-4136-8A4B-53F80363F53D}"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B72D97A-D782-484B-AA3B-33308FDA3E68}" type="pres">
      <dgm:prSet presAssocID="{A5EFDAB2-B053-4136-8A4B-53F80363F53D}" presName="spaceRect" presStyleCnt="0"/>
      <dgm:spPr/>
    </dgm:pt>
    <dgm:pt modelId="{915CFC98-C504-4631-8965-92B3D8C46296}" type="pres">
      <dgm:prSet presAssocID="{A5EFDAB2-B053-4136-8A4B-53F80363F53D}" presName="parTx" presStyleLbl="revTx" presStyleIdx="3" presStyleCnt="4" custLinFactNeighborX="-184" custLinFactNeighborY="-20587">
        <dgm:presLayoutVars>
          <dgm:chMax val="0"/>
          <dgm:chPref val="0"/>
        </dgm:presLayoutVars>
      </dgm:prSet>
      <dgm:spPr/>
    </dgm:pt>
  </dgm:ptLst>
  <dgm:cxnLst>
    <dgm:cxn modelId="{62CF4803-A688-42F9-A934-A7087A1DBC28}" type="presOf" srcId="{B1F7CC1E-019D-41FE-BAA7-FE39D6253FB8}" destId="{AB8ABD59-3AEA-41FE-9FF8-5A3BE4231E76}" srcOrd="0" destOrd="0" presId="urn:microsoft.com/office/officeart/2018/2/layout/IconVerticalSolidList"/>
    <dgm:cxn modelId="{A5D98B14-0CB9-428E-A931-CE1AAF796433}" type="presOf" srcId="{24AA54F9-5B65-4866-9347-BEC7112B28B6}" destId="{69A62770-A267-4A18-AAA9-0D9A63239A65}" srcOrd="0" destOrd="0" presId="urn:microsoft.com/office/officeart/2018/2/layout/IconVerticalSolidList"/>
    <dgm:cxn modelId="{636DBA18-65F7-4C94-89C3-1D9F9B77C88A}" type="presOf" srcId="{FB493770-C010-49C8-9BB7-D21F8757C33A}" destId="{01A98E18-20D1-476C-AFB3-561ACFE57994}" srcOrd="0" destOrd="0" presId="urn:microsoft.com/office/officeart/2018/2/layout/IconVerticalSolidList"/>
    <dgm:cxn modelId="{B9ED6F77-97B9-46FE-A224-DD4717275908}" srcId="{24AA54F9-5B65-4866-9347-BEC7112B28B6}" destId="{A5EFDAB2-B053-4136-8A4B-53F80363F53D}" srcOrd="3" destOrd="0" parTransId="{E9864342-6739-41E1-8AE7-F5A16BA90661}" sibTransId="{B4CA2F6A-982A-47C2-97B6-D7072E552C40}"/>
    <dgm:cxn modelId="{1E19EA57-1088-44AB-90DA-33A41E4AC169}" srcId="{24AA54F9-5B65-4866-9347-BEC7112B28B6}" destId="{B1F7CC1E-019D-41FE-BAA7-FE39D6253FB8}" srcOrd="0" destOrd="0" parTransId="{71BD51AA-8EB5-4BCF-B021-817D90D8BA17}" sibTransId="{51451A5A-734E-4349-B022-2E4E6F4CA904}"/>
    <dgm:cxn modelId="{29B2B0A6-E1D7-4F94-9AE1-A39672492A0E}" srcId="{24AA54F9-5B65-4866-9347-BEC7112B28B6}" destId="{FB493770-C010-49C8-9BB7-D21F8757C33A}" srcOrd="2" destOrd="0" parTransId="{89E202A0-8C9A-4E9E-ABD4-7E8170B7D40B}" sibTransId="{2457E4BD-0C9E-4C17-8E1B-23BAA8E3D1E2}"/>
    <dgm:cxn modelId="{29D2C0B4-CEC9-4033-B922-AE859AF1790F}" type="presOf" srcId="{CB415CF5-1911-47C3-BDFC-38AB80F1AA64}" destId="{28610C10-973E-499A-A02C-256BF9F1FD55}" srcOrd="0" destOrd="0" presId="urn:microsoft.com/office/officeart/2018/2/layout/IconVerticalSolidList"/>
    <dgm:cxn modelId="{318541C1-057B-4354-9DB0-3DE2C90D616C}" type="presOf" srcId="{A5EFDAB2-B053-4136-8A4B-53F80363F53D}" destId="{915CFC98-C504-4631-8965-92B3D8C46296}" srcOrd="0" destOrd="0" presId="urn:microsoft.com/office/officeart/2018/2/layout/IconVerticalSolidList"/>
    <dgm:cxn modelId="{B16CD6FF-BB49-4DBF-93F2-0A392C7B471A}" srcId="{24AA54F9-5B65-4866-9347-BEC7112B28B6}" destId="{CB415CF5-1911-47C3-BDFC-38AB80F1AA64}" srcOrd="1" destOrd="0" parTransId="{668A8D9B-0681-407E-A4EF-CF7B9AB291BD}" sibTransId="{DC247298-060A-43E0-A1D1-400A8384DFE2}"/>
    <dgm:cxn modelId="{CDAA75F5-08DB-4901-92B8-976A3B229AEE}" type="presParOf" srcId="{69A62770-A267-4A18-AAA9-0D9A63239A65}" destId="{6EF0252A-86EA-4B59-A575-E11C0D21BB60}" srcOrd="0" destOrd="0" presId="urn:microsoft.com/office/officeart/2018/2/layout/IconVerticalSolidList"/>
    <dgm:cxn modelId="{1EAD1386-3E7E-4E36-B812-1A8D3139DCA0}" type="presParOf" srcId="{6EF0252A-86EA-4B59-A575-E11C0D21BB60}" destId="{B27CF882-A6CA-420A-AB64-994E7F2DBA2F}" srcOrd="0" destOrd="0" presId="urn:microsoft.com/office/officeart/2018/2/layout/IconVerticalSolidList"/>
    <dgm:cxn modelId="{13D79C55-B986-4EA7-8859-4D64EB8127B3}" type="presParOf" srcId="{6EF0252A-86EA-4B59-A575-E11C0D21BB60}" destId="{63E0980A-92EC-4883-A076-9B0FC1AB63D1}" srcOrd="1" destOrd="0" presId="urn:microsoft.com/office/officeart/2018/2/layout/IconVerticalSolidList"/>
    <dgm:cxn modelId="{AA577987-49B6-4275-94CC-8A47ED1028A5}" type="presParOf" srcId="{6EF0252A-86EA-4B59-A575-E11C0D21BB60}" destId="{88ACC99B-CAFC-4C5E-975F-80E872701E1F}" srcOrd="2" destOrd="0" presId="urn:microsoft.com/office/officeart/2018/2/layout/IconVerticalSolidList"/>
    <dgm:cxn modelId="{106CF68C-066A-4F9A-B3A9-5CDB3784C7EC}" type="presParOf" srcId="{6EF0252A-86EA-4B59-A575-E11C0D21BB60}" destId="{AB8ABD59-3AEA-41FE-9FF8-5A3BE4231E76}" srcOrd="3" destOrd="0" presId="urn:microsoft.com/office/officeart/2018/2/layout/IconVerticalSolidList"/>
    <dgm:cxn modelId="{94D1247E-447A-4AC7-A424-9135764EBB36}" type="presParOf" srcId="{69A62770-A267-4A18-AAA9-0D9A63239A65}" destId="{BD47F060-72D9-4E23-9510-3B6038AA81A3}" srcOrd="1" destOrd="0" presId="urn:microsoft.com/office/officeart/2018/2/layout/IconVerticalSolidList"/>
    <dgm:cxn modelId="{3EF277BF-FA38-4C72-B95F-F782DDD3AC3A}" type="presParOf" srcId="{69A62770-A267-4A18-AAA9-0D9A63239A65}" destId="{F59FB482-2CA5-4E7B-ADAB-D8321C260947}" srcOrd="2" destOrd="0" presId="urn:microsoft.com/office/officeart/2018/2/layout/IconVerticalSolidList"/>
    <dgm:cxn modelId="{E13CB34C-5BB3-4A63-9364-A1FAA0E8E18F}" type="presParOf" srcId="{F59FB482-2CA5-4E7B-ADAB-D8321C260947}" destId="{65CAAD6D-C4FD-4512-BF16-48422BDAA761}" srcOrd="0" destOrd="0" presId="urn:microsoft.com/office/officeart/2018/2/layout/IconVerticalSolidList"/>
    <dgm:cxn modelId="{7E0686B9-C8B4-4A12-A1F1-0E641C517224}" type="presParOf" srcId="{F59FB482-2CA5-4E7B-ADAB-D8321C260947}" destId="{4D920732-97FB-432F-8C0D-CEA1F7679453}" srcOrd="1" destOrd="0" presId="urn:microsoft.com/office/officeart/2018/2/layout/IconVerticalSolidList"/>
    <dgm:cxn modelId="{9F2D8852-3068-430F-8F72-30F7E1A18C93}" type="presParOf" srcId="{F59FB482-2CA5-4E7B-ADAB-D8321C260947}" destId="{3E616178-062E-47DD-84C6-704733C004AD}" srcOrd="2" destOrd="0" presId="urn:microsoft.com/office/officeart/2018/2/layout/IconVerticalSolidList"/>
    <dgm:cxn modelId="{D82ADB30-E701-46A9-924B-98F150F054FA}" type="presParOf" srcId="{F59FB482-2CA5-4E7B-ADAB-D8321C260947}" destId="{28610C10-973E-499A-A02C-256BF9F1FD55}" srcOrd="3" destOrd="0" presId="urn:microsoft.com/office/officeart/2018/2/layout/IconVerticalSolidList"/>
    <dgm:cxn modelId="{65C92634-E09F-44BF-A17E-92459726FDF8}" type="presParOf" srcId="{69A62770-A267-4A18-AAA9-0D9A63239A65}" destId="{8280A27B-EA17-4CAD-89E0-6F2489A9A6FE}" srcOrd="3" destOrd="0" presId="urn:microsoft.com/office/officeart/2018/2/layout/IconVerticalSolidList"/>
    <dgm:cxn modelId="{6D780C24-EB06-42D6-AD39-DF7036854C4D}" type="presParOf" srcId="{69A62770-A267-4A18-AAA9-0D9A63239A65}" destId="{15F68573-75ED-484B-87FB-EA9751C72FA6}" srcOrd="4" destOrd="0" presId="urn:microsoft.com/office/officeart/2018/2/layout/IconVerticalSolidList"/>
    <dgm:cxn modelId="{D30E0321-6151-43F6-B80B-050503924D5C}" type="presParOf" srcId="{15F68573-75ED-484B-87FB-EA9751C72FA6}" destId="{E1449175-F267-4008-A2EF-0544ECD3D883}" srcOrd="0" destOrd="0" presId="urn:microsoft.com/office/officeart/2018/2/layout/IconVerticalSolidList"/>
    <dgm:cxn modelId="{42C476B0-D2E3-43DB-9267-3FB58FA27C64}" type="presParOf" srcId="{15F68573-75ED-484B-87FB-EA9751C72FA6}" destId="{15183822-3DE1-430E-BBB0-66ADD72A646F}" srcOrd="1" destOrd="0" presId="urn:microsoft.com/office/officeart/2018/2/layout/IconVerticalSolidList"/>
    <dgm:cxn modelId="{73E42D82-C078-4AA6-B8FD-FD2B27EEE2D2}" type="presParOf" srcId="{15F68573-75ED-484B-87FB-EA9751C72FA6}" destId="{336678FB-42B2-4303-A327-147D00B31569}" srcOrd="2" destOrd="0" presId="urn:microsoft.com/office/officeart/2018/2/layout/IconVerticalSolidList"/>
    <dgm:cxn modelId="{B250FFB8-196D-409E-B2D8-136E321DEBFC}" type="presParOf" srcId="{15F68573-75ED-484B-87FB-EA9751C72FA6}" destId="{01A98E18-20D1-476C-AFB3-561ACFE57994}" srcOrd="3" destOrd="0" presId="urn:microsoft.com/office/officeart/2018/2/layout/IconVerticalSolidList"/>
    <dgm:cxn modelId="{6CB2DD66-EFE9-4024-AD86-E79122D50B82}" type="presParOf" srcId="{69A62770-A267-4A18-AAA9-0D9A63239A65}" destId="{68872F53-AABB-44EB-BDD4-246058429CA7}" srcOrd="5" destOrd="0" presId="urn:microsoft.com/office/officeart/2018/2/layout/IconVerticalSolidList"/>
    <dgm:cxn modelId="{289FFF44-D5B8-45C4-B1AB-383D98C7A89C}" type="presParOf" srcId="{69A62770-A267-4A18-AAA9-0D9A63239A65}" destId="{E812162B-0267-422F-9F53-6DB4BB89B5B1}" srcOrd="6" destOrd="0" presId="urn:microsoft.com/office/officeart/2018/2/layout/IconVerticalSolidList"/>
    <dgm:cxn modelId="{C3D42E0C-C64C-40F6-8CCE-662154373E1F}" type="presParOf" srcId="{E812162B-0267-422F-9F53-6DB4BB89B5B1}" destId="{2D8C8715-73B1-4B0C-BB31-C57ED6CDC8C4}" srcOrd="0" destOrd="0" presId="urn:microsoft.com/office/officeart/2018/2/layout/IconVerticalSolidList"/>
    <dgm:cxn modelId="{7552A6F7-CD5C-494E-A4C1-8AB7D3267203}" type="presParOf" srcId="{E812162B-0267-422F-9F53-6DB4BB89B5B1}" destId="{22EF3D5D-61B4-41EC-9A8F-6FB64F3F9AFB}" srcOrd="1" destOrd="0" presId="urn:microsoft.com/office/officeart/2018/2/layout/IconVerticalSolidList"/>
    <dgm:cxn modelId="{A76FC92B-5341-40EC-B0A9-807E6F6250EA}" type="presParOf" srcId="{E812162B-0267-422F-9F53-6DB4BB89B5B1}" destId="{5B72D97A-D782-484B-AA3B-33308FDA3E68}" srcOrd="2" destOrd="0" presId="urn:microsoft.com/office/officeart/2018/2/layout/IconVerticalSolidList"/>
    <dgm:cxn modelId="{6450F74D-9427-4AE1-BBE6-6BF52D95F2C0}" type="presParOf" srcId="{E812162B-0267-422F-9F53-6DB4BB89B5B1}" destId="{915CFC98-C504-4631-8965-92B3D8C4629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93BF3B-FAA4-45EF-9173-6AD317A347CD}" type="doc">
      <dgm:prSet loTypeId="urn:microsoft.com/office/officeart/2016/7/layout/BasicLinearProcessNumbered" loCatId="process" qsTypeId="urn:microsoft.com/office/officeart/2005/8/quickstyle/simple4" qsCatId="simple" csTypeId="urn:microsoft.com/office/officeart/2005/8/colors/colorful5" csCatId="colorful" phldr="1"/>
      <dgm:spPr/>
      <dgm:t>
        <a:bodyPr/>
        <a:lstStyle/>
        <a:p>
          <a:endParaRPr lang="en-US"/>
        </a:p>
      </dgm:t>
    </dgm:pt>
    <dgm:pt modelId="{13EF30ED-0F79-4AA6-9F74-6913F2EE12BF}">
      <dgm:prSet/>
      <dgm:spPr/>
      <dgm:t>
        <a:bodyPr/>
        <a:lstStyle/>
        <a:p>
          <a:r>
            <a:rPr lang="en-US" dirty="0"/>
            <a:t>Manage the user’s cryptocurrency portfolio.</a:t>
          </a:r>
        </a:p>
      </dgm:t>
    </dgm:pt>
    <dgm:pt modelId="{9B2F1078-DFF9-42C6-9314-31A18CB8A259}" type="parTrans" cxnId="{237232A4-C082-4E2D-BC76-1F4F490F2BFA}">
      <dgm:prSet/>
      <dgm:spPr/>
      <dgm:t>
        <a:bodyPr/>
        <a:lstStyle/>
        <a:p>
          <a:endParaRPr lang="en-US"/>
        </a:p>
      </dgm:t>
    </dgm:pt>
    <dgm:pt modelId="{660FAE4C-1DC4-4C62-93BE-F083B43ABFE2}" type="sibTrans" cxnId="{237232A4-C082-4E2D-BC76-1F4F490F2BFA}">
      <dgm:prSet phldrT="1" phldr="0"/>
      <dgm:spPr/>
      <dgm:t>
        <a:bodyPr/>
        <a:lstStyle/>
        <a:p>
          <a:r>
            <a:rPr lang="en-US"/>
            <a:t>1</a:t>
          </a:r>
        </a:p>
      </dgm:t>
    </dgm:pt>
    <dgm:pt modelId="{666C1C6F-DEC3-4FCD-BBC0-7F61C8B9D125}">
      <dgm:prSet/>
      <dgm:spPr/>
      <dgm:t>
        <a:bodyPr/>
        <a:lstStyle/>
        <a:p>
          <a:r>
            <a:rPr lang="en-US"/>
            <a:t>Able to perform transactions through simple commands on telegram.</a:t>
          </a:r>
        </a:p>
      </dgm:t>
    </dgm:pt>
    <dgm:pt modelId="{C22BC371-EA5A-4CF8-B073-51431679B9BF}" type="parTrans" cxnId="{2777C284-DA12-4FF1-9957-22442CAF763C}">
      <dgm:prSet/>
      <dgm:spPr/>
      <dgm:t>
        <a:bodyPr/>
        <a:lstStyle/>
        <a:p>
          <a:endParaRPr lang="en-US"/>
        </a:p>
      </dgm:t>
    </dgm:pt>
    <dgm:pt modelId="{BC07DB58-91A4-43B5-8D5E-160DBE3CF9A4}" type="sibTrans" cxnId="{2777C284-DA12-4FF1-9957-22442CAF763C}">
      <dgm:prSet phldrT="2" phldr="0"/>
      <dgm:spPr/>
      <dgm:t>
        <a:bodyPr/>
        <a:lstStyle/>
        <a:p>
          <a:r>
            <a:rPr lang="en-US"/>
            <a:t>2</a:t>
          </a:r>
        </a:p>
      </dgm:t>
    </dgm:pt>
    <dgm:pt modelId="{140994C1-935E-4632-AA6E-6B752622850E}">
      <dgm:prSet/>
      <dgm:spPr/>
      <dgm:t>
        <a:bodyPr/>
        <a:lstStyle/>
        <a:p>
          <a:r>
            <a:rPr lang="en-US"/>
            <a:t>Be aware of the upcoming prices of bitcoin.</a:t>
          </a:r>
        </a:p>
      </dgm:t>
    </dgm:pt>
    <dgm:pt modelId="{AAE677EA-D5EA-4913-B840-7F77AF72CF81}" type="parTrans" cxnId="{9D2CBA28-9647-47E6-99B6-132A5CB037D3}">
      <dgm:prSet/>
      <dgm:spPr/>
      <dgm:t>
        <a:bodyPr/>
        <a:lstStyle/>
        <a:p>
          <a:endParaRPr lang="en-US"/>
        </a:p>
      </dgm:t>
    </dgm:pt>
    <dgm:pt modelId="{0409FCCD-505C-46BA-9C9C-8E875076BE8D}" type="sibTrans" cxnId="{9D2CBA28-9647-47E6-99B6-132A5CB037D3}">
      <dgm:prSet phldrT="3" phldr="0"/>
      <dgm:spPr/>
      <dgm:t>
        <a:bodyPr/>
        <a:lstStyle/>
        <a:p>
          <a:r>
            <a:rPr lang="en-US"/>
            <a:t>3</a:t>
          </a:r>
        </a:p>
      </dgm:t>
    </dgm:pt>
    <dgm:pt modelId="{B0414124-8368-4B21-BDC8-A5BA088B52F0}">
      <dgm:prSet/>
      <dgm:spPr/>
      <dgm:t>
        <a:bodyPr/>
        <a:lstStyle/>
        <a:p>
          <a:r>
            <a:rPr lang="en-US" dirty="0"/>
            <a:t>Get help with the trading of cryptocurrencies using the trading bot.</a:t>
          </a:r>
        </a:p>
      </dgm:t>
    </dgm:pt>
    <dgm:pt modelId="{235129E3-30EC-4DAE-82E0-DA525E8C37C7}" type="parTrans" cxnId="{4CE9BD93-EA7A-414D-898D-FC66C930CCD8}">
      <dgm:prSet/>
      <dgm:spPr/>
      <dgm:t>
        <a:bodyPr/>
        <a:lstStyle/>
        <a:p>
          <a:endParaRPr lang="en-US"/>
        </a:p>
      </dgm:t>
    </dgm:pt>
    <dgm:pt modelId="{0EA4C95A-B247-4303-BF84-C5A1ED3D996A}" type="sibTrans" cxnId="{4CE9BD93-EA7A-414D-898D-FC66C930CCD8}">
      <dgm:prSet phldrT="4" phldr="0"/>
      <dgm:spPr/>
      <dgm:t>
        <a:bodyPr/>
        <a:lstStyle/>
        <a:p>
          <a:r>
            <a:rPr lang="en-US"/>
            <a:t>4</a:t>
          </a:r>
        </a:p>
      </dgm:t>
    </dgm:pt>
    <dgm:pt modelId="{C3190596-B15D-4B9C-A3BA-43E84C9B2432}" type="pres">
      <dgm:prSet presAssocID="{A493BF3B-FAA4-45EF-9173-6AD317A347CD}" presName="Name0" presStyleCnt="0">
        <dgm:presLayoutVars>
          <dgm:animLvl val="lvl"/>
          <dgm:resizeHandles val="exact"/>
        </dgm:presLayoutVars>
      </dgm:prSet>
      <dgm:spPr/>
    </dgm:pt>
    <dgm:pt modelId="{2EA58B6C-FA9D-4FEB-BF27-7F37BCFB6419}" type="pres">
      <dgm:prSet presAssocID="{13EF30ED-0F79-4AA6-9F74-6913F2EE12BF}" presName="compositeNode" presStyleCnt="0">
        <dgm:presLayoutVars>
          <dgm:bulletEnabled val="1"/>
        </dgm:presLayoutVars>
      </dgm:prSet>
      <dgm:spPr/>
    </dgm:pt>
    <dgm:pt modelId="{9C383206-2534-48CD-8B56-385A941229EB}" type="pres">
      <dgm:prSet presAssocID="{13EF30ED-0F79-4AA6-9F74-6913F2EE12BF}" presName="bgRect" presStyleLbl="bgAccFollowNode1" presStyleIdx="0" presStyleCnt="4"/>
      <dgm:spPr/>
    </dgm:pt>
    <dgm:pt modelId="{B8941484-24E8-4668-A31D-D3CD057CEB09}" type="pres">
      <dgm:prSet presAssocID="{660FAE4C-1DC4-4C62-93BE-F083B43ABFE2}" presName="sibTransNodeCircle" presStyleLbl="alignNode1" presStyleIdx="0" presStyleCnt="8">
        <dgm:presLayoutVars>
          <dgm:chMax val="0"/>
          <dgm:bulletEnabled/>
        </dgm:presLayoutVars>
      </dgm:prSet>
      <dgm:spPr/>
    </dgm:pt>
    <dgm:pt modelId="{EF81239E-C6B3-45C7-A74B-77565C40D065}" type="pres">
      <dgm:prSet presAssocID="{13EF30ED-0F79-4AA6-9F74-6913F2EE12BF}" presName="bottomLine" presStyleLbl="alignNode1" presStyleIdx="1" presStyleCnt="8">
        <dgm:presLayoutVars/>
      </dgm:prSet>
      <dgm:spPr/>
    </dgm:pt>
    <dgm:pt modelId="{E2FA58DE-CD1B-45D4-8CB7-1D6D31812154}" type="pres">
      <dgm:prSet presAssocID="{13EF30ED-0F79-4AA6-9F74-6913F2EE12BF}" presName="nodeText" presStyleLbl="bgAccFollowNode1" presStyleIdx="0" presStyleCnt="4">
        <dgm:presLayoutVars>
          <dgm:bulletEnabled val="1"/>
        </dgm:presLayoutVars>
      </dgm:prSet>
      <dgm:spPr/>
    </dgm:pt>
    <dgm:pt modelId="{3B2EEE98-15F0-4158-82E1-872DAC313567}" type="pres">
      <dgm:prSet presAssocID="{660FAE4C-1DC4-4C62-93BE-F083B43ABFE2}" presName="sibTrans" presStyleCnt="0"/>
      <dgm:spPr/>
    </dgm:pt>
    <dgm:pt modelId="{037BA8CE-B6D0-4A89-A06F-F51C44039603}" type="pres">
      <dgm:prSet presAssocID="{666C1C6F-DEC3-4FCD-BBC0-7F61C8B9D125}" presName="compositeNode" presStyleCnt="0">
        <dgm:presLayoutVars>
          <dgm:bulletEnabled val="1"/>
        </dgm:presLayoutVars>
      </dgm:prSet>
      <dgm:spPr/>
    </dgm:pt>
    <dgm:pt modelId="{1B99863B-5B79-495C-ADA7-7DB19886D0CF}" type="pres">
      <dgm:prSet presAssocID="{666C1C6F-DEC3-4FCD-BBC0-7F61C8B9D125}" presName="bgRect" presStyleLbl="bgAccFollowNode1" presStyleIdx="1" presStyleCnt="4"/>
      <dgm:spPr/>
    </dgm:pt>
    <dgm:pt modelId="{2E7BD995-EC6B-4789-9860-48168E665A8F}" type="pres">
      <dgm:prSet presAssocID="{BC07DB58-91A4-43B5-8D5E-160DBE3CF9A4}" presName="sibTransNodeCircle" presStyleLbl="alignNode1" presStyleIdx="2" presStyleCnt="8">
        <dgm:presLayoutVars>
          <dgm:chMax val="0"/>
          <dgm:bulletEnabled/>
        </dgm:presLayoutVars>
      </dgm:prSet>
      <dgm:spPr/>
    </dgm:pt>
    <dgm:pt modelId="{FFCADDD6-4727-4F8F-B47B-0B7970D45054}" type="pres">
      <dgm:prSet presAssocID="{666C1C6F-DEC3-4FCD-BBC0-7F61C8B9D125}" presName="bottomLine" presStyleLbl="alignNode1" presStyleIdx="3" presStyleCnt="8">
        <dgm:presLayoutVars/>
      </dgm:prSet>
      <dgm:spPr/>
    </dgm:pt>
    <dgm:pt modelId="{0F952585-FB1D-4EA5-B430-E8BE63A423FE}" type="pres">
      <dgm:prSet presAssocID="{666C1C6F-DEC3-4FCD-BBC0-7F61C8B9D125}" presName="nodeText" presStyleLbl="bgAccFollowNode1" presStyleIdx="1" presStyleCnt="4">
        <dgm:presLayoutVars>
          <dgm:bulletEnabled val="1"/>
        </dgm:presLayoutVars>
      </dgm:prSet>
      <dgm:spPr/>
    </dgm:pt>
    <dgm:pt modelId="{1607ABB7-F5B8-461D-AF0B-B1109AEDD7C1}" type="pres">
      <dgm:prSet presAssocID="{BC07DB58-91A4-43B5-8D5E-160DBE3CF9A4}" presName="sibTrans" presStyleCnt="0"/>
      <dgm:spPr/>
    </dgm:pt>
    <dgm:pt modelId="{4A7CEA72-F364-4611-84A6-7B27BCB62E8D}" type="pres">
      <dgm:prSet presAssocID="{140994C1-935E-4632-AA6E-6B752622850E}" presName="compositeNode" presStyleCnt="0">
        <dgm:presLayoutVars>
          <dgm:bulletEnabled val="1"/>
        </dgm:presLayoutVars>
      </dgm:prSet>
      <dgm:spPr/>
    </dgm:pt>
    <dgm:pt modelId="{DB9E0C6A-BB05-4C25-A2D0-68309C5187B1}" type="pres">
      <dgm:prSet presAssocID="{140994C1-935E-4632-AA6E-6B752622850E}" presName="bgRect" presStyleLbl="bgAccFollowNode1" presStyleIdx="2" presStyleCnt="4"/>
      <dgm:spPr/>
    </dgm:pt>
    <dgm:pt modelId="{A52C965F-DC8B-4D4C-BE3A-90A7EBB7F445}" type="pres">
      <dgm:prSet presAssocID="{0409FCCD-505C-46BA-9C9C-8E875076BE8D}" presName="sibTransNodeCircle" presStyleLbl="alignNode1" presStyleIdx="4" presStyleCnt="8">
        <dgm:presLayoutVars>
          <dgm:chMax val="0"/>
          <dgm:bulletEnabled/>
        </dgm:presLayoutVars>
      </dgm:prSet>
      <dgm:spPr/>
    </dgm:pt>
    <dgm:pt modelId="{830A68ED-BEBE-4297-BFFA-12BF88F8B563}" type="pres">
      <dgm:prSet presAssocID="{140994C1-935E-4632-AA6E-6B752622850E}" presName="bottomLine" presStyleLbl="alignNode1" presStyleIdx="5" presStyleCnt="8">
        <dgm:presLayoutVars/>
      </dgm:prSet>
      <dgm:spPr/>
    </dgm:pt>
    <dgm:pt modelId="{9D4C1D22-9EDC-433C-AFA8-899816D4C320}" type="pres">
      <dgm:prSet presAssocID="{140994C1-935E-4632-AA6E-6B752622850E}" presName="nodeText" presStyleLbl="bgAccFollowNode1" presStyleIdx="2" presStyleCnt="4">
        <dgm:presLayoutVars>
          <dgm:bulletEnabled val="1"/>
        </dgm:presLayoutVars>
      </dgm:prSet>
      <dgm:spPr/>
    </dgm:pt>
    <dgm:pt modelId="{FBC4C320-1D4A-47EE-85AC-5FA6EB662E24}" type="pres">
      <dgm:prSet presAssocID="{0409FCCD-505C-46BA-9C9C-8E875076BE8D}" presName="sibTrans" presStyleCnt="0"/>
      <dgm:spPr/>
    </dgm:pt>
    <dgm:pt modelId="{240DE096-F08B-45B9-AE19-461C201F99FD}" type="pres">
      <dgm:prSet presAssocID="{B0414124-8368-4B21-BDC8-A5BA088B52F0}" presName="compositeNode" presStyleCnt="0">
        <dgm:presLayoutVars>
          <dgm:bulletEnabled val="1"/>
        </dgm:presLayoutVars>
      </dgm:prSet>
      <dgm:spPr/>
    </dgm:pt>
    <dgm:pt modelId="{1F382D79-A0BF-4C1E-A416-B03EF4FEAF08}" type="pres">
      <dgm:prSet presAssocID="{B0414124-8368-4B21-BDC8-A5BA088B52F0}" presName="bgRect" presStyleLbl="bgAccFollowNode1" presStyleIdx="3" presStyleCnt="4"/>
      <dgm:spPr/>
    </dgm:pt>
    <dgm:pt modelId="{CFF58937-BB82-4A0B-9A73-E6F9F0300E03}" type="pres">
      <dgm:prSet presAssocID="{0EA4C95A-B247-4303-BF84-C5A1ED3D996A}" presName="sibTransNodeCircle" presStyleLbl="alignNode1" presStyleIdx="6" presStyleCnt="8">
        <dgm:presLayoutVars>
          <dgm:chMax val="0"/>
          <dgm:bulletEnabled/>
        </dgm:presLayoutVars>
      </dgm:prSet>
      <dgm:spPr/>
    </dgm:pt>
    <dgm:pt modelId="{527116EA-01E8-4C7C-BFF3-64482EA0A166}" type="pres">
      <dgm:prSet presAssocID="{B0414124-8368-4B21-BDC8-A5BA088B52F0}" presName="bottomLine" presStyleLbl="alignNode1" presStyleIdx="7" presStyleCnt="8">
        <dgm:presLayoutVars/>
      </dgm:prSet>
      <dgm:spPr/>
    </dgm:pt>
    <dgm:pt modelId="{FE8D2D03-456A-4B44-9088-FED8F62F6CA6}" type="pres">
      <dgm:prSet presAssocID="{B0414124-8368-4B21-BDC8-A5BA088B52F0}" presName="nodeText" presStyleLbl="bgAccFollowNode1" presStyleIdx="3" presStyleCnt="4">
        <dgm:presLayoutVars>
          <dgm:bulletEnabled val="1"/>
        </dgm:presLayoutVars>
      </dgm:prSet>
      <dgm:spPr/>
    </dgm:pt>
  </dgm:ptLst>
  <dgm:cxnLst>
    <dgm:cxn modelId="{30BDF305-68B3-4C2D-A12C-8071AB923940}" type="presOf" srcId="{13EF30ED-0F79-4AA6-9F74-6913F2EE12BF}" destId="{E2FA58DE-CD1B-45D4-8CB7-1D6D31812154}" srcOrd="1" destOrd="0" presId="urn:microsoft.com/office/officeart/2016/7/layout/BasicLinearProcessNumbered"/>
    <dgm:cxn modelId="{81C37D25-3502-4FC8-962B-61A35E2AE1CA}" type="presOf" srcId="{666C1C6F-DEC3-4FCD-BBC0-7F61C8B9D125}" destId="{1B99863B-5B79-495C-ADA7-7DB19886D0CF}" srcOrd="0" destOrd="0" presId="urn:microsoft.com/office/officeart/2016/7/layout/BasicLinearProcessNumbered"/>
    <dgm:cxn modelId="{9D2CBA28-9647-47E6-99B6-132A5CB037D3}" srcId="{A493BF3B-FAA4-45EF-9173-6AD317A347CD}" destId="{140994C1-935E-4632-AA6E-6B752622850E}" srcOrd="2" destOrd="0" parTransId="{AAE677EA-D5EA-4913-B840-7F77AF72CF81}" sibTransId="{0409FCCD-505C-46BA-9C9C-8E875076BE8D}"/>
    <dgm:cxn modelId="{98818B3C-15E9-4F80-8D11-BB16CE2FC5BA}" type="presOf" srcId="{666C1C6F-DEC3-4FCD-BBC0-7F61C8B9D125}" destId="{0F952585-FB1D-4EA5-B430-E8BE63A423FE}" srcOrd="1" destOrd="0" presId="urn:microsoft.com/office/officeart/2016/7/layout/BasicLinearProcessNumbered"/>
    <dgm:cxn modelId="{DF50D73D-92F0-4690-81B2-2BCA02DFD2A3}" type="presOf" srcId="{0EA4C95A-B247-4303-BF84-C5A1ED3D996A}" destId="{CFF58937-BB82-4A0B-9A73-E6F9F0300E03}" srcOrd="0" destOrd="0" presId="urn:microsoft.com/office/officeart/2016/7/layout/BasicLinearProcessNumbered"/>
    <dgm:cxn modelId="{ADD98E60-80B3-4582-AB2F-6C5E716A80E7}" type="presOf" srcId="{140994C1-935E-4632-AA6E-6B752622850E}" destId="{DB9E0C6A-BB05-4C25-A2D0-68309C5187B1}" srcOrd="0" destOrd="0" presId="urn:microsoft.com/office/officeart/2016/7/layout/BasicLinearProcessNumbered"/>
    <dgm:cxn modelId="{2777C284-DA12-4FF1-9957-22442CAF763C}" srcId="{A493BF3B-FAA4-45EF-9173-6AD317A347CD}" destId="{666C1C6F-DEC3-4FCD-BBC0-7F61C8B9D125}" srcOrd="1" destOrd="0" parTransId="{C22BC371-EA5A-4CF8-B073-51431679B9BF}" sibTransId="{BC07DB58-91A4-43B5-8D5E-160DBE3CF9A4}"/>
    <dgm:cxn modelId="{4CE9BD93-EA7A-414D-898D-FC66C930CCD8}" srcId="{A493BF3B-FAA4-45EF-9173-6AD317A347CD}" destId="{B0414124-8368-4B21-BDC8-A5BA088B52F0}" srcOrd="3" destOrd="0" parTransId="{235129E3-30EC-4DAE-82E0-DA525E8C37C7}" sibTransId="{0EA4C95A-B247-4303-BF84-C5A1ED3D996A}"/>
    <dgm:cxn modelId="{7F869694-3133-49B9-A5CC-6C61A57B8128}" type="presOf" srcId="{140994C1-935E-4632-AA6E-6B752622850E}" destId="{9D4C1D22-9EDC-433C-AFA8-899816D4C320}" srcOrd="1" destOrd="0" presId="urn:microsoft.com/office/officeart/2016/7/layout/BasicLinearProcessNumbered"/>
    <dgm:cxn modelId="{968EA29E-83A8-4AAD-8E80-7B9BE3364CD2}" type="presOf" srcId="{BC07DB58-91A4-43B5-8D5E-160DBE3CF9A4}" destId="{2E7BD995-EC6B-4789-9860-48168E665A8F}" srcOrd="0" destOrd="0" presId="urn:microsoft.com/office/officeart/2016/7/layout/BasicLinearProcessNumbered"/>
    <dgm:cxn modelId="{237232A4-C082-4E2D-BC76-1F4F490F2BFA}" srcId="{A493BF3B-FAA4-45EF-9173-6AD317A347CD}" destId="{13EF30ED-0F79-4AA6-9F74-6913F2EE12BF}" srcOrd="0" destOrd="0" parTransId="{9B2F1078-DFF9-42C6-9314-31A18CB8A259}" sibTransId="{660FAE4C-1DC4-4C62-93BE-F083B43ABFE2}"/>
    <dgm:cxn modelId="{3407F9AC-8862-4B39-927B-2E152CC8BFB3}" type="presOf" srcId="{0409FCCD-505C-46BA-9C9C-8E875076BE8D}" destId="{A52C965F-DC8B-4D4C-BE3A-90A7EBB7F445}" srcOrd="0" destOrd="0" presId="urn:microsoft.com/office/officeart/2016/7/layout/BasicLinearProcessNumbered"/>
    <dgm:cxn modelId="{7DCA8BB0-94DB-4C88-9CC2-8C0753E4DCC9}" type="presOf" srcId="{B0414124-8368-4B21-BDC8-A5BA088B52F0}" destId="{1F382D79-A0BF-4C1E-A416-B03EF4FEAF08}" srcOrd="0" destOrd="0" presId="urn:microsoft.com/office/officeart/2016/7/layout/BasicLinearProcessNumbered"/>
    <dgm:cxn modelId="{6B7811B4-D9E5-466C-B31C-96E6DF5E0A03}" type="presOf" srcId="{A493BF3B-FAA4-45EF-9173-6AD317A347CD}" destId="{C3190596-B15D-4B9C-A3BA-43E84C9B2432}" srcOrd="0" destOrd="0" presId="urn:microsoft.com/office/officeart/2016/7/layout/BasicLinearProcessNumbered"/>
    <dgm:cxn modelId="{171110B7-2471-4DDF-A39D-17CACDBEC222}" type="presOf" srcId="{13EF30ED-0F79-4AA6-9F74-6913F2EE12BF}" destId="{9C383206-2534-48CD-8B56-385A941229EB}" srcOrd="0" destOrd="0" presId="urn:microsoft.com/office/officeart/2016/7/layout/BasicLinearProcessNumbered"/>
    <dgm:cxn modelId="{578982C5-44A4-47D8-B593-6368635ECDC9}" type="presOf" srcId="{B0414124-8368-4B21-BDC8-A5BA088B52F0}" destId="{FE8D2D03-456A-4B44-9088-FED8F62F6CA6}" srcOrd="1" destOrd="0" presId="urn:microsoft.com/office/officeart/2016/7/layout/BasicLinearProcessNumbered"/>
    <dgm:cxn modelId="{BC7E5FF0-64CF-461D-879D-C64C8021556B}" type="presOf" srcId="{660FAE4C-1DC4-4C62-93BE-F083B43ABFE2}" destId="{B8941484-24E8-4668-A31D-D3CD057CEB09}" srcOrd="0" destOrd="0" presId="urn:microsoft.com/office/officeart/2016/7/layout/BasicLinearProcessNumbered"/>
    <dgm:cxn modelId="{2FB4B447-77AB-4D67-B942-49F458E993FA}" type="presParOf" srcId="{C3190596-B15D-4B9C-A3BA-43E84C9B2432}" destId="{2EA58B6C-FA9D-4FEB-BF27-7F37BCFB6419}" srcOrd="0" destOrd="0" presId="urn:microsoft.com/office/officeart/2016/7/layout/BasicLinearProcessNumbered"/>
    <dgm:cxn modelId="{8A9F1487-63F7-43B8-8839-274597DB5A41}" type="presParOf" srcId="{2EA58B6C-FA9D-4FEB-BF27-7F37BCFB6419}" destId="{9C383206-2534-48CD-8B56-385A941229EB}" srcOrd="0" destOrd="0" presId="urn:microsoft.com/office/officeart/2016/7/layout/BasicLinearProcessNumbered"/>
    <dgm:cxn modelId="{89E13E2F-F9B3-4EF8-BE79-EBF2018BC2AE}" type="presParOf" srcId="{2EA58B6C-FA9D-4FEB-BF27-7F37BCFB6419}" destId="{B8941484-24E8-4668-A31D-D3CD057CEB09}" srcOrd="1" destOrd="0" presId="urn:microsoft.com/office/officeart/2016/7/layout/BasicLinearProcessNumbered"/>
    <dgm:cxn modelId="{E4D7B2B7-AA7B-4A0D-9420-78E5B1BB8466}" type="presParOf" srcId="{2EA58B6C-FA9D-4FEB-BF27-7F37BCFB6419}" destId="{EF81239E-C6B3-45C7-A74B-77565C40D065}" srcOrd="2" destOrd="0" presId="urn:microsoft.com/office/officeart/2016/7/layout/BasicLinearProcessNumbered"/>
    <dgm:cxn modelId="{2E3D4E56-3C81-4B24-80E0-2D7F3930B96D}" type="presParOf" srcId="{2EA58B6C-FA9D-4FEB-BF27-7F37BCFB6419}" destId="{E2FA58DE-CD1B-45D4-8CB7-1D6D31812154}" srcOrd="3" destOrd="0" presId="urn:microsoft.com/office/officeart/2016/7/layout/BasicLinearProcessNumbered"/>
    <dgm:cxn modelId="{81E02D13-4203-4089-BA88-01EFD2BDE9F2}" type="presParOf" srcId="{C3190596-B15D-4B9C-A3BA-43E84C9B2432}" destId="{3B2EEE98-15F0-4158-82E1-872DAC313567}" srcOrd="1" destOrd="0" presId="urn:microsoft.com/office/officeart/2016/7/layout/BasicLinearProcessNumbered"/>
    <dgm:cxn modelId="{1B018E8B-DEBD-44A8-A47C-66492122E61B}" type="presParOf" srcId="{C3190596-B15D-4B9C-A3BA-43E84C9B2432}" destId="{037BA8CE-B6D0-4A89-A06F-F51C44039603}" srcOrd="2" destOrd="0" presId="urn:microsoft.com/office/officeart/2016/7/layout/BasicLinearProcessNumbered"/>
    <dgm:cxn modelId="{128E7DE2-584D-49AB-8BDB-ACED9E24E5D3}" type="presParOf" srcId="{037BA8CE-B6D0-4A89-A06F-F51C44039603}" destId="{1B99863B-5B79-495C-ADA7-7DB19886D0CF}" srcOrd="0" destOrd="0" presId="urn:microsoft.com/office/officeart/2016/7/layout/BasicLinearProcessNumbered"/>
    <dgm:cxn modelId="{BC9438F2-A450-4F08-AD93-16D3A2F4851D}" type="presParOf" srcId="{037BA8CE-B6D0-4A89-A06F-F51C44039603}" destId="{2E7BD995-EC6B-4789-9860-48168E665A8F}" srcOrd="1" destOrd="0" presId="urn:microsoft.com/office/officeart/2016/7/layout/BasicLinearProcessNumbered"/>
    <dgm:cxn modelId="{059B41F4-6C91-4052-A71D-B9547FC2336F}" type="presParOf" srcId="{037BA8CE-B6D0-4A89-A06F-F51C44039603}" destId="{FFCADDD6-4727-4F8F-B47B-0B7970D45054}" srcOrd="2" destOrd="0" presId="urn:microsoft.com/office/officeart/2016/7/layout/BasicLinearProcessNumbered"/>
    <dgm:cxn modelId="{A0FEFED7-1366-497F-9315-8E8AFF1AE55A}" type="presParOf" srcId="{037BA8CE-B6D0-4A89-A06F-F51C44039603}" destId="{0F952585-FB1D-4EA5-B430-E8BE63A423FE}" srcOrd="3" destOrd="0" presId="urn:microsoft.com/office/officeart/2016/7/layout/BasicLinearProcessNumbered"/>
    <dgm:cxn modelId="{3F504B93-1874-460E-9C0C-3B9B4BAA5D85}" type="presParOf" srcId="{C3190596-B15D-4B9C-A3BA-43E84C9B2432}" destId="{1607ABB7-F5B8-461D-AF0B-B1109AEDD7C1}" srcOrd="3" destOrd="0" presId="urn:microsoft.com/office/officeart/2016/7/layout/BasicLinearProcessNumbered"/>
    <dgm:cxn modelId="{8A51E92A-CDF6-46C7-B5B1-AD4DF93C0D83}" type="presParOf" srcId="{C3190596-B15D-4B9C-A3BA-43E84C9B2432}" destId="{4A7CEA72-F364-4611-84A6-7B27BCB62E8D}" srcOrd="4" destOrd="0" presId="urn:microsoft.com/office/officeart/2016/7/layout/BasicLinearProcessNumbered"/>
    <dgm:cxn modelId="{0145E478-3B92-4F7F-B00E-E771D58EB7F7}" type="presParOf" srcId="{4A7CEA72-F364-4611-84A6-7B27BCB62E8D}" destId="{DB9E0C6A-BB05-4C25-A2D0-68309C5187B1}" srcOrd="0" destOrd="0" presId="urn:microsoft.com/office/officeart/2016/7/layout/BasicLinearProcessNumbered"/>
    <dgm:cxn modelId="{FC9DE61D-A11A-456F-8FCC-35D8AF334BBD}" type="presParOf" srcId="{4A7CEA72-F364-4611-84A6-7B27BCB62E8D}" destId="{A52C965F-DC8B-4D4C-BE3A-90A7EBB7F445}" srcOrd="1" destOrd="0" presId="urn:microsoft.com/office/officeart/2016/7/layout/BasicLinearProcessNumbered"/>
    <dgm:cxn modelId="{62816F83-CEA4-46A0-9EA8-AE104915E14E}" type="presParOf" srcId="{4A7CEA72-F364-4611-84A6-7B27BCB62E8D}" destId="{830A68ED-BEBE-4297-BFFA-12BF88F8B563}" srcOrd="2" destOrd="0" presId="urn:microsoft.com/office/officeart/2016/7/layout/BasicLinearProcessNumbered"/>
    <dgm:cxn modelId="{EB21B6C5-DB68-452B-952F-487ED9E3709F}" type="presParOf" srcId="{4A7CEA72-F364-4611-84A6-7B27BCB62E8D}" destId="{9D4C1D22-9EDC-433C-AFA8-899816D4C320}" srcOrd="3" destOrd="0" presId="urn:microsoft.com/office/officeart/2016/7/layout/BasicLinearProcessNumbered"/>
    <dgm:cxn modelId="{054EE6B4-31B4-4433-B75B-DBC398BD0A76}" type="presParOf" srcId="{C3190596-B15D-4B9C-A3BA-43E84C9B2432}" destId="{FBC4C320-1D4A-47EE-85AC-5FA6EB662E24}" srcOrd="5" destOrd="0" presId="urn:microsoft.com/office/officeart/2016/7/layout/BasicLinearProcessNumbered"/>
    <dgm:cxn modelId="{E06BBB93-2E48-4781-B74A-75A191C1B1BE}" type="presParOf" srcId="{C3190596-B15D-4B9C-A3BA-43E84C9B2432}" destId="{240DE096-F08B-45B9-AE19-461C201F99FD}" srcOrd="6" destOrd="0" presId="urn:microsoft.com/office/officeart/2016/7/layout/BasicLinearProcessNumbered"/>
    <dgm:cxn modelId="{17EF974A-E01F-4117-B05E-48B4F2AB346E}" type="presParOf" srcId="{240DE096-F08B-45B9-AE19-461C201F99FD}" destId="{1F382D79-A0BF-4C1E-A416-B03EF4FEAF08}" srcOrd="0" destOrd="0" presId="urn:microsoft.com/office/officeart/2016/7/layout/BasicLinearProcessNumbered"/>
    <dgm:cxn modelId="{A6D4124A-8769-461A-9D10-6A759AFF837F}" type="presParOf" srcId="{240DE096-F08B-45B9-AE19-461C201F99FD}" destId="{CFF58937-BB82-4A0B-9A73-E6F9F0300E03}" srcOrd="1" destOrd="0" presId="urn:microsoft.com/office/officeart/2016/7/layout/BasicLinearProcessNumbered"/>
    <dgm:cxn modelId="{1246763B-F79D-42ED-99B1-564AE32C2FCA}" type="presParOf" srcId="{240DE096-F08B-45B9-AE19-461C201F99FD}" destId="{527116EA-01E8-4C7C-BFF3-64482EA0A166}" srcOrd="2" destOrd="0" presId="urn:microsoft.com/office/officeart/2016/7/layout/BasicLinearProcessNumbered"/>
    <dgm:cxn modelId="{E959922F-1030-4168-9EE6-12DFD1FE1BE6}" type="presParOf" srcId="{240DE096-F08B-45B9-AE19-461C201F99FD}" destId="{FE8D2D03-456A-4B44-9088-FED8F62F6CA6}"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433F76-3E31-43BA-A009-1266BCCD2014}"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2654314-88C3-47D1-BDFB-22FE8B8DA675}">
      <dgm:prSet custT="1"/>
      <dgm:spPr/>
      <dgm:t>
        <a:bodyPr/>
        <a:lstStyle/>
        <a:p>
          <a:r>
            <a:rPr lang="en-US" sz="1600" dirty="0"/>
            <a:t>This project is undertaken to design Application for BTC price prediction  and evaluate results for higher accuracy.</a:t>
          </a:r>
        </a:p>
      </dgm:t>
    </dgm:pt>
    <dgm:pt modelId="{6560E5EF-FEBF-4B9E-98C6-23D092967FEC}" type="parTrans" cxnId="{02D54235-E31C-4AED-AA60-5E3EC6661156}">
      <dgm:prSet/>
      <dgm:spPr/>
      <dgm:t>
        <a:bodyPr/>
        <a:lstStyle/>
        <a:p>
          <a:endParaRPr lang="en-US"/>
        </a:p>
      </dgm:t>
    </dgm:pt>
    <dgm:pt modelId="{3085BA21-512F-449A-B1CD-C7D09BBF0FB1}" type="sibTrans" cxnId="{02D54235-E31C-4AED-AA60-5E3EC6661156}">
      <dgm:prSet/>
      <dgm:spPr/>
      <dgm:t>
        <a:bodyPr/>
        <a:lstStyle/>
        <a:p>
          <a:endParaRPr lang="en-US"/>
        </a:p>
      </dgm:t>
    </dgm:pt>
    <dgm:pt modelId="{4AB94F7C-75FA-490D-B93E-85A48373D6B8}">
      <dgm:prSet custT="1"/>
      <dgm:spPr/>
      <dgm:t>
        <a:bodyPr/>
        <a:lstStyle/>
        <a:p>
          <a:r>
            <a:rPr lang="en-US" sz="1600" b="0" dirty="0"/>
            <a:t>With this project we hope to make people understand the volatility in the price of bitcoin due to all the various factors and help them make profit at the same time.</a:t>
          </a:r>
        </a:p>
      </dgm:t>
    </dgm:pt>
    <dgm:pt modelId="{A3D9534E-814B-48CE-8F08-49622500534C}" type="parTrans" cxnId="{3CBB5833-BBBC-4FBC-B7F8-9E9B867223BD}">
      <dgm:prSet/>
      <dgm:spPr/>
      <dgm:t>
        <a:bodyPr/>
        <a:lstStyle/>
        <a:p>
          <a:endParaRPr lang="en-US"/>
        </a:p>
      </dgm:t>
    </dgm:pt>
    <dgm:pt modelId="{E58A9D8A-6997-4F14-9253-024E802DC36C}" type="sibTrans" cxnId="{3CBB5833-BBBC-4FBC-B7F8-9E9B867223BD}">
      <dgm:prSet/>
      <dgm:spPr/>
      <dgm:t>
        <a:bodyPr/>
        <a:lstStyle/>
        <a:p>
          <a:endParaRPr lang="en-US"/>
        </a:p>
      </dgm:t>
    </dgm:pt>
    <dgm:pt modelId="{A7A6E18E-4269-41C8-9110-0525A1CC5EBE}">
      <dgm:prSet custT="1"/>
      <dgm:spPr/>
      <dgm:t>
        <a:bodyPr/>
        <a:lstStyle/>
        <a:p>
          <a:r>
            <a:rPr lang="en-US" sz="1600" dirty="0"/>
            <a:t>Also, we would aim to build a model which could be used to train the data for all the other cryptocurrencies in the market as well.</a:t>
          </a:r>
        </a:p>
      </dgm:t>
    </dgm:pt>
    <dgm:pt modelId="{DAF01BCD-0AEB-4969-9D89-7125F8E2A5C9}" type="parTrans" cxnId="{234C26AD-E1D7-4F89-8010-D60056557983}">
      <dgm:prSet/>
      <dgm:spPr/>
      <dgm:t>
        <a:bodyPr/>
        <a:lstStyle/>
        <a:p>
          <a:endParaRPr lang="en-US"/>
        </a:p>
      </dgm:t>
    </dgm:pt>
    <dgm:pt modelId="{1B869A78-3BA6-4ED7-8C35-89FB8346378D}" type="sibTrans" cxnId="{234C26AD-E1D7-4F89-8010-D60056557983}">
      <dgm:prSet/>
      <dgm:spPr/>
      <dgm:t>
        <a:bodyPr/>
        <a:lstStyle/>
        <a:p>
          <a:endParaRPr lang="en-US"/>
        </a:p>
      </dgm:t>
    </dgm:pt>
    <dgm:pt modelId="{D301F7AE-41BE-43B2-9B8A-200393A5FBA4}" type="pres">
      <dgm:prSet presAssocID="{91433F76-3E31-43BA-A009-1266BCCD2014}" presName="root" presStyleCnt="0">
        <dgm:presLayoutVars>
          <dgm:dir/>
          <dgm:resizeHandles val="exact"/>
        </dgm:presLayoutVars>
      </dgm:prSet>
      <dgm:spPr/>
    </dgm:pt>
    <dgm:pt modelId="{79042C4F-64A8-4E24-AF84-20BD7066196C}" type="pres">
      <dgm:prSet presAssocID="{72654314-88C3-47D1-BDFB-22FE8B8DA675}" presName="compNode" presStyleCnt="0"/>
      <dgm:spPr/>
    </dgm:pt>
    <dgm:pt modelId="{691DA044-395C-4859-BB42-A3997620FC9C}" type="pres">
      <dgm:prSet presAssocID="{72654314-88C3-47D1-BDFB-22FE8B8DA6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4E70AF8A-2B06-4867-8A0A-AEB443BF0437}" type="pres">
      <dgm:prSet presAssocID="{72654314-88C3-47D1-BDFB-22FE8B8DA675}" presName="spaceRect" presStyleCnt="0"/>
      <dgm:spPr/>
    </dgm:pt>
    <dgm:pt modelId="{3CA347AA-C051-4E7D-8DB5-71B880C1B3DD}" type="pres">
      <dgm:prSet presAssocID="{72654314-88C3-47D1-BDFB-22FE8B8DA675}" presName="textRect" presStyleLbl="revTx" presStyleIdx="0" presStyleCnt="3">
        <dgm:presLayoutVars>
          <dgm:chMax val="1"/>
          <dgm:chPref val="1"/>
        </dgm:presLayoutVars>
      </dgm:prSet>
      <dgm:spPr/>
    </dgm:pt>
    <dgm:pt modelId="{389C8BF1-9A00-4B1C-8507-CDF7B36F741C}" type="pres">
      <dgm:prSet presAssocID="{3085BA21-512F-449A-B1CD-C7D09BBF0FB1}" presName="sibTrans" presStyleCnt="0"/>
      <dgm:spPr/>
    </dgm:pt>
    <dgm:pt modelId="{9B724230-121D-4A0F-AD7E-2688B4CD8FAA}" type="pres">
      <dgm:prSet presAssocID="{4AB94F7C-75FA-490D-B93E-85A48373D6B8}" presName="compNode" presStyleCnt="0"/>
      <dgm:spPr/>
    </dgm:pt>
    <dgm:pt modelId="{1D379DF6-48B0-43B7-BE74-0CA535DDC412}" type="pres">
      <dgm:prSet presAssocID="{4AB94F7C-75FA-490D-B93E-85A48373D6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2A12D2B-74EA-45F0-8512-ED2CC8334829}" type="pres">
      <dgm:prSet presAssocID="{4AB94F7C-75FA-490D-B93E-85A48373D6B8}" presName="spaceRect" presStyleCnt="0"/>
      <dgm:spPr/>
    </dgm:pt>
    <dgm:pt modelId="{F6FA5EC3-965C-4B8F-B799-093A8C84C71C}" type="pres">
      <dgm:prSet presAssocID="{4AB94F7C-75FA-490D-B93E-85A48373D6B8}" presName="textRect" presStyleLbl="revTx" presStyleIdx="1" presStyleCnt="3">
        <dgm:presLayoutVars>
          <dgm:chMax val="1"/>
          <dgm:chPref val="1"/>
        </dgm:presLayoutVars>
      </dgm:prSet>
      <dgm:spPr/>
    </dgm:pt>
    <dgm:pt modelId="{86F0206D-F4C5-491B-A43C-412BB9CEBAD2}" type="pres">
      <dgm:prSet presAssocID="{E58A9D8A-6997-4F14-9253-024E802DC36C}" presName="sibTrans" presStyleCnt="0"/>
      <dgm:spPr/>
    </dgm:pt>
    <dgm:pt modelId="{2C936969-F4FB-4F0A-829E-D4F798483A9A}" type="pres">
      <dgm:prSet presAssocID="{A7A6E18E-4269-41C8-9110-0525A1CC5EBE}" presName="compNode" presStyleCnt="0"/>
      <dgm:spPr/>
    </dgm:pt>
    <dgm:pt modelId="{6E2EE5A2-112E-452F-B7A6-7446F2497E9D}" type="pres">
      <dgm:prSet presAssocID="{A7A6E18E-4269-41C8-9110-0525A1CC5E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525C68A6-D94F-4CCB-BB17-867357282928}" type="pres">
      <dgm:prSet presAssocID="{A7A6E18E-4269-41C8-9110-0525A1CC5EBE}" presName="spaceRect" presStyleCnt="0"/>
      <dgm:spPr/>
    </dgm:pt>
    <dgm:pt modelId="{E0A00290-6E24-4BD5-BFAD-BF2E056E808F}" type="pres">
      <dgm:prSet presAssocID="{A7A6E18E-4269-41C8-9110-0525A1CC5EBE}" presName="textRect" presStyleLbl="revTx" presStyleIdx="2" presStyleCnt="3">
        <dgm:presLayoutVars>
          <dgm:chMax val="1"/>
          <dgm:chPref val="1"/>
        </dgm:presLayoutVars>
      </dgm:prSet>
      <dgm:spPr/>
    </dgm:pt>
  </dgm:ptLst>
  <dgm:cxnLst>
    <dgm:cxn modelId="{710E921D-8FD0-4FB9-8836-DA9549A093FB}" type="presOf" srcId="{91433F76-3E31-43BA-A009-1266BCCD2014}" destId="{D301F7AE-41BE-43B2-9B8A-200393A5FBA4}" srcOrd="0" destOrd="0" presId="urn:microsoft.com/office/officeart/2018/2/layout/IconLabelList"/>
    <dgm:cxn modelId="{3CBB5833-BBBC-4FBC-B7F8-9E9B867223BD}" srcId="{91433F76-3E31-43BA-A009-1266BCCD2014}" destId="{4AB94F7C-75FA-490D-B93E-85A48373D6B8}" srcOrd="1" destOrd="0" parTransId="{A3D9534E-814B-48CE-8F08-49622500534C}" sibTransId="{E58A9D8A-6997-4F14-9253-024E802DC36C}"/>
    <dgm:cxn modelId="{02D54235-E31C-4AED-AA60-5E3EC6661156}" srcId="{91433F76-3E31-43BA-A009-1266BCCD2014}" destId="{72654314-88C3-47D1-BDFB-22FE8B8DA675}" srcOrd="0" destOrd="0" parTransId="{6560E5EF-FEBF-4B9E-98C6-23D092967FEC}" sibTransId="{3085BA21-512F-449A-B1CD-C7D09BBF0FB1}"/>
    <dgm:cxn modelId="{F6B5245C-E3F2-4FE2-8721-9AD9810E0C51}" type="presOf" srcId="{A7A6E18E-4269-41C8-9110-0525A1CC5EBE}" destId="{E0A00290-6E24-4BD5-BFAD-BF2E056E808F}" srcOrd="0" destOrd="0" presId="urn:microsoft.com/office/officeart/2018/2/layout/IconLabelList"/>
    <dgm:cxn modelId="{234C26AD-E1D7-4F89-8010-D60056557983}" srcId="{91433F76-3E31-43BA-A009-1266BCCD2014}" destId="{A7A6E18E-4269-41C8-9110-0525A1CC5EBE}" srcOrd="2" destOrd="0" parTransId="{DAF01BCD-0AEB-4969-9D89-7125F8E2A5C9}" sibTransId="{1B869A78-3BA6-4ED7-8C35-89FB8346378D}"/>
    <dgm:cxn modelId="{78CFA9C5-51FA-43F8-8330-D3CA12ABD19B}" type="presOf" srcId="{72654314-88C3-47D1-BDFB-22FE8B8DA675}" destId="{3CA347AA-C051-4E7D-8DB5-71B880C1B3DD}" srcOrd="0" destOrd="0" presId="urn:microsoft.com/office/officeart/2018/2/layout/IconLabelList"/>
    <dgm:cxn modelId="{E05081DC-8ACD-46F7-B8ED-DF63EC0C5EAC}" type="presOf" srcId="{4AB94F7C-75FA-490D-B93E-85A48373D6B8}" destId="{F6FA5EC3-965C-4B8F-B799-093A8C84C71C}" srcOrd="0" destOrd="0" presId="urn:microsoft.com/office/officeart/2018/2/layout/IconLabelList"/>
    <dgm:cxn modelId="{5B88009B-2C5C-4873-AFF2-D19F98642733}" type="presParOf" srcId="{D301F7AE-41BE-43B2-9B8A-200393A5FBA4}" destId="{79042C4F-64A8-4E24-AF84-20BD7066196C}" srcOrd="0" destOrd="0" presId="urn:microsoft.com/office/officeart/2018/2/layout/IconLabelList"/>
    <dgm:cxn modelId="{CDA5F151-952C-40AF-B416-D73C9B098C4A}" type="presParOf" srcId="{79042C4F-64A8-4E24-AF84-20BD7066196C}" destId="{691DA044-395C-4859-BB42-A3997620FC9C}" srcOrd="0" destOrd="0" presId="urn:microsoft.com/office/officeart/2018/2/layout/IconLabelList"/>
    <dgm:cxn modelId="{69991F0D-488E-443A-BEE3-094E45389FEE}" type="presParOf" srcId="{79042C4F-64A8-4E24-AF84-20BD7066196C}" destId="{4E70AF8A-2B06-4867-8A0A-AEB443BF0437}" srcOrd="1" destOrd="0" presId="urn:microsoft.com/office/officeart/2018/2/layout/IconLabelList"/>
    <dgm:cxn modelId="{5936F99B-7E74-46F5-88D5-89399556EE12}" type="presParOf" srcId="{79042C4F-64A8-4E24-AF84-20BD7066196C}" destId="{3CA347AA-C051-4E7D-8DB5-71B880C1B3DD}" srcOrd="2" destOrd="0" presId="urn:microsoft.com/office/officeart/2018/2/layout/IconLabelList"/>
    <dgm:cxn modelId="{75127590-4BAE-4B1A-A663-7BCAC6F7CE22}" type="presParOf" srcId="{D301F7AE-41BE-43B2-9B8A-200393A5FBA4}" destId="{389C8BF1-9A00-4B1C-8507-CDF7B36F741C}" srcOrd="1" destOrd="0" presId="urn:microsoft.com/office/officeart/2018/2/layout/IconLabelList"/>
    <dgm:cxn modelId="{8BFA254B-787E-4B83-9B1F-7087BBD4D98C}" type="presParOf" srcId="{D301F7AE-41BE-43B2-9B8A-200393A5FBA4}" destId="{9B724230-121D-4A0F-AD7E-2688B4CD8FAA}" srcOrd="2" destOrd="0" presId="urn:microsoft.com/office/officeart/2018/2/layout/IconLabelList"/>
    <dgm:cxn modelId="{EAFE9110-838D-4D37-9212-C8E29CB0BE0A}" type="presParOf" srcId="{9B724230-121D-4A0F-AD7E-2688B4CD8FAA}" destId="{1D379DF6-48B0-43B7-BE74-0CA535DDC412}" srcOrd="0" destOrd="0" presId="urn:microsoft.com/office/officeart/2018/2/layout/IconLabelList"/>
    <dgm:cxn modelId="{9BD2E532-979B-4BD0-BB7E-A42CAB50D6F3}" type="presParOf" srcId="{9B724230-121D-4A0F-AD7E-2688B4CD8FAA}" destId="{C2A12D2B-74EA-45F0-8512-ED2CC8334829}" srcOrd="1" destOrd="0" presId="urn:microsoft.com/office/officeart/2018/2/layout/IconLabelList"/>
    <dgm:cxn modelId="{BDF9495B-A35A-4CF6-A620-29BB7878CD4C}" type="presParOf" srcId="{9B724230-121D-4A0F-AD7E-2688B4CD8FAA}" destId="{F6FA5EC3-965C-4B8F-B799-093A8C84C71C}" srcOrd="2" destOrd="0" presId="urn:microsoft.com/office/officeart/2018/2/layout/IconLabelList"/>
    <dgm:cxn modelId="{42DB1683-D427-4A6E-91A1-68FFF72BE581}" type="presParOf" srcId="{D301F7AE-41BE-43B2-9B8A-200393A5FBA4}" destId="{86F0206D-F4C5-491B-A43C-412BB9CEBAD2}" srcOrd="3" destOrd="0" presId="urn:microsoft.com/office/officeart/2018/2/layout/IconLabelList"/>
    <dgm:cxn modelId="{98394A19-E936-4737-BED2-D498AA92EF25}" type="presParOf" srcId="{D301F7AE-41BE-43B2-9B8A-200393A5FBA4}" destId="{2C936969-F4FB-4F0A-829E-D4F798483A9A}" srcOrd="4" destOrd="0" presId="urn:microsoft.com/office/officeart/2018/2/layout/IconLabelList"/>
    <dgm:cxn modelId="{7A748C7D-C5F9-4E28-A948-C2C625CC4E71}" type="presParOf" srcId="{2C936969-F4FB-4F0A-829E-D4F798483A9A}" destId="{6E2EE5A2-112E-452F-B7A6-7446F2497E9D}" srcOrd="0" destOrd="0" presId="urn:microsoft.com/office/officeart/2018/2/layout/IconLabelList"/>
    <dgm:cxn modelId="{67AE844B-7F54-4CE4-B793-D613DDCE9D4C}" type="presParOf" srcId="{2C936969-F4FB-4F0A-829E-D4F798483A9A}" destId="{525C68A6-D94F-4CCB-BB17-867357282928}" srcOrd="1" destOrd="0" presId="urn:microsoft.com/office/officeart/2018/2/layout/IconLabelList"/>
    <dgm:cxn modelId="{0E65D1C5-F362-4744-9BD3-D8EA9C858C8E}" type="presParOf" srcId="{2C936969-F4FB-4F0A-829E-D4F798483A9A}" destId="{E0A00290-6E24-4BD5-BFAD-BF2E056E808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60E95-6230-498E-AED8-93E784BB71E8}">
      <dsp:nvSpPr>
        <dsp:cNvPr id="0" name=""/>
        <dsp:cNvSpPr/>
      </dsp:nvSpPr>
      <dsp:spPr>
        <a:xfrm>
          <a:off x="0" y="211726"/>
          <a:ext cx="6266011" cy="1463231"/>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Bitcoin is a digital cryptocurrency and payment system that is entirely decentralized, meaning it is based on peertopeer transactions with no bureaucratic oversight. Transactions and liquidity within the network are instead based on cryptography</a:t>
          </a:r>
          <a:endParaRPr lang="en-US" sz="1500" kern="1200"/>
        </a:p>
      </dsp:txBody>
      <dsp:txXfrm>
        <a:off x="71429" y="283155"/>
        <a:ext cx="6123153" cy="1320373"/>
      </dsp:txXfrm>
    </dsp:sp>
    <dsp:sp modelId="{737C838A-F605-4F76-9948-5506069D6488}">
      <dsp:nvSpPr>
        <dsp:cNvPr id="0" name=""/>
        <dsp:cNvSpPr/>
      </dsp:nvSpPr>
      <dsp:spPr>
        <a:xfrm>
          <a:off x="0" y="1718157"/>
          <a:ext cx="6266011" cy="1463231"/>
        </a:xfrm>
        <a:prstGeom prst="roundRect">
          <a:avLst/>
        </a:prstGeom>
        <a:gradFill rotWithShape="0">
          <a:gsLst>
            <a:gs pos="0">
              <a:schemeClr val="accent2">
                <a:hueOff val="-355029"/>
                <a:satOff val="-2934"/>
                <a:lumOff val="-6274"/>
                <a:alphaOff val="0"/>
                <a:tint val="96000"/>
                <a:lumMod val="104000"/>
              </a:schemeClr>
            </a:gs>
            <a:gs pos="100000">
              <a:schemeClr val="accent2">
                <a:hueOff val="-355029"/>
                <a:satOff val="-2934"/>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If you were to pick the three most ridiculous fads of 2017, they would deﬁnitely be ﬁdget spinners , artiﬁcial intelligence and, yes, cryptocurrencies. I am actually not a hodler of any cryptos. So, while I may not have a ticket to the moon, I can at least get on board the hype train by successfully predicting the price of cryptos by harnessing deep learning, machine learning and artiﬁcial intelligence (yes, all of them!)</a:t>
          </a:r>
          <a:endParaRPr lang="en-US" sz="1500" kern="1200"/>
        </a:p>
      </dsp:txBody>
      <dsp:txXfrm>
        <a:off x="71429" y="1789586"/>
        <a:ext cx="6123153" cy="1320373"/>
      </dsp:txXfrm>
    </dsp:sp>
    <dsp:sp modelId="{D68F5C7E-A073-4751-B9F3-2B5455A3809E}">
      <dsp:nvSpPr>
        <dsp:cNvPr id="0" name=""/>
        <dsp:cNvSpPr/>
      </dsp:nvSpPr>
      <dsp:spPr>
        <a:xfrm>
          <a:off x="0" y="3224589"/>
          <a:ext cx="6266011" cy="1463231"/>
        </a:xfrm>
        <a:prstGeom prst="roundRect">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Decentralization can be speciﬁed by the following goals: (i) Who will maintain and manage the transaction ledger (ii) Who will have the right to validate transactions </a:t>
          </a:r>
          <a:endParaRPr lang="en-US" sz="1500" kern="1200"/>
        </a:p>
      </dsp:txBody>
      <dsp:txXfrm>
        <a:off x="71429" y="3296018"/>
        <a:ext cx="6123153" cy="13203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B7DAC-2F52-4489-B1E4-927F601A00E0}">
      <dsp:nvSpPr>
        <dsp:cNvPr id="0" name=""/>
        <dsp:cNvSpPr/>
      </dsp:nvSpPr>
      <dsp:spPr>
        <a:xfrm>
          <a:off x="0" y="0"/>
          <a:ext cx="6528479"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1B4E572-291B-4644-8776-4A65CF1D0A0B}">
      <dsp:nvSpPr>
        <dsp:cNvPr id="0" name=""/>
        <dsp:cNvSpPr/>
      </dsp:nvSpPr>
      <dsp:spPr>
        <a:xfrm>
          <a:off x="0" y="0"/>
          <a:ext cx="6528479" cy="147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IN" sz="1500" kern="1200" dirty="0"/>
            <a:t>1. In recent years, Bitcoin ecosystem has gained the attention of consumers, businesses, investors and speculators alike. As a result of blockchain – network based feature engineering , macro-economic factors of actual market and machine learning algorithms optimization, implementation of a Bayesian optimised recurrent neural network (RNN) and Long Short Term Memory (LSTM) network.</a:t>
          </a:r>
          <a:endParaRPr lang="en-US" sz="1500" kern="1200" dirty="0"/>
        </a:p>
      </dsp:txBody>
      <dsp:txXfrm>
        <a:off x="0" y="0"/>
        <a:ext cx="6528479" cy="1479929"/>
      </dsp:txXfrm>
    </dsp:sp>
    <dsp:sp modelId="{8EF83185-5AC0-4579-B9F7-D0D16BEFA5D0}">
      <dsp:nvSpPr>
        <dsp:cNvPr id="0" name=""/>
        <dsp:cNvSpPr/>
      </dsp:nvSpPr>
      <dsp:spPr>
        <a:xfrm>
          <a:off x="0" y="1479929"/>
          <a:ext cx="6528479" cy="0"/>
        </a:xfrm>
        <a:prstGeom prst="line">
          <a:avLst/>
        </a:prstGeom>
        <a:gradFill rotWithShape="0">
          <a:gsLst>
            <a:gs pos="0">
              <a:schemeClr val="accent2">
                <a:hueOff val="-236686"/>
                <a:satOff val="-1956"/>
                <a:lumOff val="-4183"/>
                <a:alphaOff val="0"/>
                <a:tint val="96000"/>
                <a:lumMod val="104000"/>
              </a:schemeClr>
            </a:gs>
            <a:gs pos="100000">
              <a:schemeClr val="accent2">
                <a:hueOff val="-236686"/>
                <a:satOff val="-1956"/>
                <a:lumOff val="-4183"/>
                <a:alphaOff val="0"/>
                <a:shade val="90000"/>
                <a:lumMod val="90000"/>
              </a:schemeClr>
            </a:gs>
          </a:gsLst>
          <a:lin ang="5400000" scaled="0"/>
        </a:gradFill>
        <a:ln w="9525" cap="rnd" cmpd="sng" algn="ctr">
          <a:solidFill>
            <a:schemeClr val="accent2">
              <a:hueOff val="-236686"/>
              <a:satOff val="-1956"/>
              <a:lumOff val="-418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6B0E2E2-7770-4F79-8217-EC61466E0298}">
      <dsp:nvSpPr>
        <dsp:cNvPr id="0" name=""/>
        <dsp:cNvSpPr/>
      </dsp:nvSpPr>
      <dsp:spPr>
        <a:xfrm>
          <a:off x="0" y="1479929"/>
          <a:ext cx="6528479" cy="147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IN" sz="1500" kern="1200" dirty="0"/>
            <a:t>2.  It operates on a decentralised, peer-to-peer and </a:t>
          </a:r>
          <a:r>
            <a:rPr lang="en-IN" sz="1500" kern="1200" dirty="0" err="1"/>
            <a:t>trustless</a:t>
          </a:r>
          <a:r>
            <a:rPr lang="en-IN" sz="1500" kern="1200" dirty="0"/>
            <a:t> system in which all transactions are posted to an open ledger called the Blockchain. This type of transparency is unheard of in other ﬁnancial markets. </a:t>
          </a:r>
          <a:endParaRPr lang="en-US" sz="1500" kern="1200" dirty="0"/>
        </a:p>
      </dsp:txBody>
      <dsp:txXfrm>
        <a:off x="0" y="1479929"/>
        <a:ext cx="6528479" cy="1479929"/>
      </dsp:txXfrm>
    </dsp:sp>
    <dsp:sp modelId="{3259B5F2-181B-4763-AFFC-A30996F360AC}">
      <dsp:nvSpPr>
        <dsp:cNvPr id="0" name=""/>
        <dsp:cNvSpPr/>
      </dsp:nvSpPr>
      <dsp:spPr>
        <a:xfrm>
          <a:off x="0" y="2959858"/>
          <a:ext cx="6528479" cy="0"/>
        </a:xfrm>
        <a:prstGeom prst="line">
          <a:avLst/>
        </a:prstGeom>
        <a:gradFill rotWithShape="0">
          <a:gsLst>
            <a:gs pos="0">
              <a:schemeClr val="accent2">
                <a:hueOff val="-473373"/>
                <a:satOff val="-3912"/>
                <a:lumOff val="-8366"/>
                <a:alphaOff val="0"/>
                <a:tint val="96000"/>
                <a:lumMod val="104000"/>
              </a:schemeClr>
            </a:gs>
            <a:gs pos="100000">
              <a:schemeClr val="accent2">
                <a:hueOff val="-473373"/>
                <a:satOff val="-3912"/>
                <a:lumOff val="-8366"/>
                <a:alphaOff val="0"/>
                <a:shade val="90000"/>
                <a:lumMod val="90000"/>
              </a:schemeClr>
            </a:gs>
          </a:gsLst>
          <a:lin ang="5400000" scaled="0"/>
        </a:gradFill>
        <a:ln w="9525" cap="rnd" cmpd="sng" algn="ctr">
          <a:solidFill>
            <a:schemeClr val="accent2">
              <a:hueOff val="-473373"/>
              <a:satOff val="-3912"/>
              <a:lumOff val="-836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901FAB3-7444-4582-A9C7-08DE419A7E7E}">
      <dsp:nvSpPr>
        <dsp:cNvPr id="0" name=""/>
        <dsp:cNvSpPr/>
      </dsp:nvSpPr>
      <dsp:spPr>
        <a:xfrm>
          <a:off x="0" y="2959858"/>
          <a:ext cx="6528479" cy="147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IN" sz="1500" kern="1200" dirty="0"/>
            <a:t>3. The recurrent neural network (RNN) and the long short term memory (LSTM) ﬂavour of artiﬁcial neural networks are favoured over the traditional multilayer perceptron (MLP) due to the temporal nature of the more advanced algorithms. </a:t>
          </a:r>
          <a:endParaRPr lang="en-US" sz="1500" kern="1200" dirty="0"/>
        </a:p>
      </dsp:txBody>
      <dsp:txXfrm>
        <a:off x="0" y="2959858"/>
        <a:ext cx="6528479" cy="1479929"/>
      </dsp:txXfrm>
    </dsp:sp>
    <dsp:sp modelId="{6343582A-2EF1-4403-A66D-79F957E56778}">
      <dsp:nvSpPr>
        <dsp:cNvPr id="0" name=""/>
        <dsp:cNvSpPr/>
      </dsp:nvSpPr>
      <dsp:spPr>
        <a:xfrm>
          <a:off x="0" y="4439787"/>
          <a:ext cx="6528479" cy="0"/>
        </a:xfrm>
        <a:prstGeom prst="line">
          <a:avLst/>
        </a:prstGeom>
        <a:gradFill rotWithShape="0">
          <a:gsLst>
            <a:gs pos="0">
              <a:schemeClr val="accent2">
                <a:hueOff val="-710059"/>
                <a:satOff val="-5868"/>
                <a:lumOff val="-12549"/>
                <a:alphaOff val="0"/>
                <a:tint val="96000"/>
                <a:lumMod val="104000"/>
              </a:schemeClr>
            </a:gs>
            <a:gs pos="100000">
              <a:schemeClr val="accent2">
                <a:hueOff val="-710059"/>
                <a:satOff val="-5868"/>
                <a:lumOff val="-12549"/>
                <a:alphaOff val="0"/>
                <a:shade val="90000"/>
                <a:lumMod val="90000"/>
              </a:schemeClr>
            </a:gs>
          </a:gsLst>
          <a:lin ang="5400000" scaled="0"/>
        </a:gradFill>
        <a:ln w="9525" cap="rnd" cmpd="sng" algn="ctr">
          <a:solidFill>
            <a:schemeClr val="accent2">
              <a:hueOff val="-710059"/>
              <a:satOff val="-5868"/>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B602479-EDCC-4942-8959-CDACC748B288}">
      <dsp:nvSpPr>
        <dsp:cNvPr id="0" name=""/>
        <dsp:cNvSpPr/>
      </dsp:nvSpPr>
      <dsp:spPr>
        <a:xfrm>
          <a:off x="0" y="4439787"/>
          <a:ext cx="6528479" cy="147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100000"/>
            </a:lnSpc>
            <a:spcBef>
              <a:spcPct val="0"/>
            </a:spcBef>
            <a:spcAft>
              <a:spcPct val="35000"/>
            </a:spcAft>
            <a:buNone/>
          </a:pPr>
          <a:r>
            <a:rPr lang="en-IN" sz="1500" kern="1200" dirty="0"/>
            <a:t>4. the relationship between Bitcoin and search information, such as Google Trends and Wikipedia, and wavelet analysis of Bitcoin and BGT-Blockchain Google trends. We here will be bridging the gap between these two by Machine Learning.</a:t>
          </a:r>
          <a:endParaRPr lang="en-US" sz="1500" kern="1200" dirty="0"/>
        </a:p>
      </dsp:txBody>
      <dsp:txXfrm>
        <a:off x="0" y="4439787"/>
        <a:ext cx="6528479" cy="14799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CF882-A6CA-420A-AB64-994E7F2DBA2F}">
      <dsp:nvSpPr>
        <dsp:cNvPr id="0" name=""/>
        <dsp:cNvSpPr/>
      </dsp:nvSpPr>
      <dsp:spPr>
        <a:xfrm>
          <a:off x="0" y="600105"/>
          <a:ext cx="6309300" cy="345211"/>
        </a:xfrm>
        <a:prstGeom prst="roundRect">
          <a:avLst>
            <a:gd name="adj" fmla="val 10000"/>
          </a:avLst>
        </a:prstGeom>
        <a:solidFill>
          <a:schemeClr val="accent5">
            <a:hueOff val="0"/>
            <a:satOff val="0"/>
            <a:lumOff val="0"/>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63E0980A-92EC-4883-A076-9B0FC1AB63D1}">
      <dsp:nvSpPr>
        <dsp:cNvPr id="0" name=""/>
        <dsp:cNvSpPr/>
      </dsp:nvSpPr>
      <dsp:spPr>
        <a:xfrm>
          <a:off x="95528" y="649575"/>
          <a:ext cx="190052" cy="18986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B8ABD59-3AEA-41FE-9FF8-5A3BE4231E76}">
      <dsp:nvSpPr>
        <dsp:cNvPr id="0" name=""/>
        <dsp:cNvSpPr/>
      </dsp:nvSpPr>
      <dsp:spPr>
        <a:xfrm>
          <a:off x="321092" y="408183"/>
          <a:ext cx="5692248" cy="741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31" tIns="78431" rIns="78431" bIns="78431" numCol="1" spcCol="1270" anchor="ctr" anchorCtr="0">
          <a:noAutofit/>
        </a:bodyPr>
        <a:lstStyle/>
        <a:p>
          <a:pPr marL="0" lvl="0" indent="0" algn="l" defTabSz="622300">
            <a:lnSpc>
              <a:spcPct val="100000"/>
            </a:lnSpc>
            <a:spcBef>
              <a:spcPct val="0"/>
            </a:spcBef>
            <a:spcAft>
              <a:spcPct val="35000"/>
            </a:spcAft>
            <a:buNone/>
          </a:pPr>
          <a:r>
            <a:rPr lang="en-IN" sz="1400" kern="1200" dirty="0"/>
            <a:t>The ubiquity of Internet access has triggered the emergence of currencies.</a:t>
          </a:r>
          <a:endParaRPr lang="en-US" sz="1400" kern="1200" dirty="0"/>
        </a:p>
      </dsp:txBody>
      <dsp:txXfrm>
        <a:off x="321092" y="408183"/>
        <a:ext cx="5692248" cy="741083"/>
      </dsp:txXfrm>
    </dsp:sp>
    <dsp:sp modelId="{65CAAD6D-C4FD-4512-BF16-48422BDAA761}">
      <dsp:nvSpPr>
        <dsp:cNvPr id="0" name=""/>
        <dsp:cNvSpPr/>
      </dsp:nvSpPr>
      <dsp:spPr>
        <a:xfrm>
          <a:off x="0" y="1518118"/>
          <a:ext cx="6309300" cy="345211"/>
        </a:xfrm>
        <a:prstGeom prst="roundRect">
          <a:avLst>
            <a:gd name="adj" fmla="val 10000"/>
          </a:avLst>
        </a:prstGeom>
        <a:solidFill>
          <a:schemeClr val="accent5">
            <a:hueOff val="534349"/>
            <a:satOff val="-6292"/>
            <a:lumOff val="4183"/>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4D920732-97FB-432F-8C0D-CEA1F7679453}">
      <dsp:nvSpPr>
        <dsp:cNvPr id="0" name=""/>
        <dsp:cNvSpPr/>
      </dsp:nvSpPr>
      <dsp:spPr>
        <a:xfrm>
          <a:off x="95528" y="1567588"/>
          <a:ext cx="190052" cy="18986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8610C10-973E-499A-A02C-256BF9F1FD55}">
      <dsp:nvSpPr>
        <dsp:cNvPr id="0" name=""/>
        <dsp:cNvSpPr/>
      </dsp:nvSpPr>
      <dsp:spPr>
        <a:xfrm>
          <a:off x="321092" y="1322586"/>
          <a:ext cx="5692248" cy="741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31" tIns="78431" rIns="78431" bIns="78431" numCol="1" spcCol="1270" anchor="ctr" anchorCtr="0">
          <a:noAutofit/>
        </a:bodyPr>
        <a:lstStyle/>
        <a:p>
          <a:pPr marL="0" lvl="0" indent="0" algn="l" defTabSz="622300">
            <a:lnSpc>
              <a:spcPct val="100000"/>
            </a:lnSpc>
            <a:spcBef>
              <a:spcPct val="0"/>
            </a:spcBef>
            <a:spcAft>
              <a:spcPct val="35000"/>
            </a:spcAft>
            <a:buNone/>
          </a:pPr>
          <a:r>
            <a:rPr lang="en-US" sz="1400" kern="1200" dirty="0"/>
            <a:t>Business ups/downs, Google trends affect BTC. To bridge the gap between Stats &amp; BTC by ML.</a:t>
          </a:r>
        </a:p>
      </dsp:txBody>
      <dsp:txXfrm>
        <a:off x="321092" y="1322586"/>
        <a:ext cx="5692248" cy="741083"/>
      </dsp:txXfrm>
    </dsp:sp>
    <dsp:sp modelId="{E1449175-F267-4008-A2EF-0544ECD3D883}">
      <dsp:nvSpPr>
        <dsp:cNvPr id="0" name=""/>
        <dsp:cNvSpPr/>
      </dsp:nvSpPr>
      <dsp:spPr>
        <a:xfrm>
          <a:off x="0" y="2268134"/>
          <a:ext cx="6309300" cy="929313"/>
        </a:xfrm>
        <a:prstGeom prst="roundRect">
          <a:avLst>
            <a:gd name="adj" fmla="val 10000"/>
          </a:avLst>
        </a:prstGeom>
        <a:solidFill>
          <a:schemeClr val="accent5">
            <a:hueOff val="1068698"/>
            <a:satOff val="-12584"/>
            <a:lumOff val="8366"/>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15183822-3DE1-430E-BBB0-66ADD72A646F}">
      <dsp:nvSpPr>
        <dsp:cNvPr id="0" name=""/>
        <dsp:cNvSpPr/>
      </dsp:nvSpPr>
      <dsp:spPr>
        <a:xfrm>
          <a:off x="95528" y="2600130"/>
          <a:ext cx="190052" cy="189866"/>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1A98E18-20D1-476C-AFB3-561ACFE57994}">
      <dsp:nvSpPr>
        <dsp:cNvPr id="0" name=""/>
        <dsp:cNvSpPr/>
      </dsp:nvSpPr>
      <dsp:spPr>
        <a:xfrm>
          <a:off x="451956" y="2359227"/>
          <a:ext cx="5692248" cy="741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31" tIns="78431" rIns="78431" bIns="78431" numCol="1" spcCol="1270" anchor="ctr" anchorCtr="0">
          <a:noAutofit/>
        </a:bodyPr>
        <a:lstStyle/>
        <a:p>
          <a:pPr marL="0" lvl="0" indent="0" algn="l" defTabSz="622300">
            <a:lnSpc>
              <a:spcPct val="100000"/>
            </a:lnSpc>
            <a:spcBef>
              <a:spcPct val="0"/>
            </a:spcBef>
            <a:spcAft>
              <a:spcPct val="35000"/>
            </a:spcAft>
            <a:buNone/>
          </a:pPr>
          <a:r>
            <a:rPr lang="en-IN" sz="1400" kern="1200" dirty="0"/>
            <a:t>Bitcoin as a currency is in a transient stage and as a result is considerably more volatile than other currencies such as the USD. Interestingly, it is the top performing currency four out of the last ﬁve years. Thus, its prediction oﬀers great potential and this provides motivation for research in the area.</a:t>
          </a:r>
          <a:endParaRPr lang="en-US" sz="1400" kern="1200" dirty="0"/>
        </a:p>
      </dsp:txBody>
      <dsp:txXfrm>
        <a:off x="451956" y="2359227"/>
        <a:ext cx="5692248" cy="741083"/>
      </dsp:txXfrm>
    </dsp:sp>
    <dsp:sp modelId="{2D8C8715-73B1-4B0C-BB31-C57ED6CDC8C4}">
      <dsp:nvSpPr>
        <dsp:cNvPr id="0" name=""/>
        <dsp:cNvSpPr/>
      </dsp:nvSpPr>
      <dsp:spPr>
        <a:xfrm>
          <a:off x="0" y="3493360"/>
          <a:ext cx="6309300" cy="345211"/>
        </a:xfrm>
        <a:prstGeom prst="roundRect">
          <a:avLst>
            <a:gd name="adj" fmla="val 10000"/>
          </a:avLst>
        </a:prstGeom>
        <a:solidFill>
          <a:schemeClr val="accent5">
            <a:hueOff val="1603047"/>
            <a:satOff val="-18876"/>
            <a:lumOff val="12549"/>
            <a:alphaOff val="0"/>
          </a:schemeClr>
        </a:solid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22EF3D5D-61B4-41EC-9A8F-6FB64F3F9AFB}">
      <dsp:nvSpPr>
        <dsp:cNvPr id="0" name=""/>
        <dsp:cNvSpPr/>
      </dsp:nvSpPr>
      <dsp:spPr>
        <a:xfrm>
          <a:off x="104426" y="3571033"/>
          <a:ext cx="190052" cy="189866"/>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15CFC98-C504-4631-8965-92B3D8C46296}">
      <dsp:nvSpPr>
        <dsp:cNvPr id="0" name=""/>
        <dsp:cNvSpPr/>
      </dsp:nvSpPr>
      <dsp:spPr>
        <a:xfrm>
          <a:off x="388431" y="3340793"/>
          <a:ext cx="5692248" cy="741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31" tIns="78431" rIns="78431" bIns="78431" numCol="1" spcCol="1270" anchor="ctr" anchorCtr="0">
          <a:noAutofit/>
        </a:bodyPr>
        <a:lstStyle/>
        <a:p>
          <a:pPr marL="0" lvl="0" indent="0" algn="l" defTabSz="622300">
            <a:lnSpc>
              <a:spcPct val="100000"/>
            </a:lnSpc>
            <a:spcBef>
              <a:spcPct val="0"/>
            </a:spcBef>
            <a:spcAft>
              <a:spcPct val="35000"/>
            </a:spcAft>
            <a:buNone/>
          </a:pPr>
          <a:r>
            <a:rPr lang="en-IN" sz="1400" kern="1200" dirty="0"/>
            <a:t>ML is a vast domain, it endless applications with no saturation point.</a:t>
          </a:r>
          <a:endParaRPr lang="en-US" sz="1400" kern="1200" dirty="0"/>
        </a:p>
      </dsp:txBody>
      <dsp:txXfrm>
        <a:off x="388431" y="3340793"/>
        <a:ext cx="5692248" cy="7410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83206-2534-48CD-8B56-385A941229EB}">
      <dsp:nvSpPr>
        <dsp:cNvPr id="0" name=""/>
        <dsp:cNvSpPr/>
      </dsp:nvSpPr>
      <dsp:spPr>
        <a:xfrm>
          <a:off x="3033" y="264690"/>
          <a:ext cx="2406420" cy="3368988"/>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7614" tIns="330200" rIns="187614" bIns="330200" numCol="1" spcCol="1270" anchor="t" anchorCtr="0">
          <a:noAutofit/>
        </a:bodyPr>
        <a:lstStyle/>
        <a:p>
          <a:pPr marL="0" lvl="0" indent="0" algn="l" defTabSz="889000">
            <a:lnSpc>
              <a:spcPct val="90000"/>
            </a:lnSpc>
            <a:spcBef>
              <a:spcPct val="0"/>
            </a:spcBef>
            <a:spcAft>
              <a:spcPct val="35000"/>
            </a:spcAft>
            <a:buNone/>
          </a:pPr>
          <a:r>
            <a:rPr lang="en-US" sz="2000" kern="1200" dirty="0"/>
            <a:t>Manage the user’s cryptocurrency portfolio.</a:t>
          </a:r>
        </a:p>
      </dsp:txBody>
      <dsp:txXfrm>
        <a:off x="3033" y="1544905"/>
        <a:ext cx="2406420" cy="2021393"/>
      </dsp:txXfrm>
    </dsp:sp>
    <dsp:sp modelId="{B8941484-24E8-4668-A31D-D3CD057CEB09}">
      <dsp:nvSpPr>
        <dsp:cNvPr id="0" name=""/>
        <dsp:cNvSpPr/>
      </dsp:nvSpPr>
      <dsp:spPr>
        <a:xfrm>
          <a:off x="700895" y="601588"/>
          <a:ext cx="1010696" cy="1010696"/>
        </a:xfrm>
        <a:prstGeom prst="ellips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798" tIns="12700" rIns="7879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48908" y="749601"/>
        <a:ext cx="714670" cy="714670"/>
      </dsp:txXfrm>
    </dsp:sp>
    <dsp:sp modelId="{EF81239E-C6B3-45C7-A74B-77565C40D065}">
      <dsp:nvSpPr>
        <dsp:cNvPr id="0" name=""/>
        <dsp:cNvSpPr/>
      </dsp:nvSpPr>
      <dsp:spPr>
        <a:xfrm>
          <a:off x="3033" y="3633606"/>
          <a:ext cx="2406420" cy="72"/>
        </a:xfrm>
        <a:prstGeom prst="rect">
          <a:avLst/>
        </a:prstGeom>
        <a:gradFill rotWithShape="0">
          <a:gsLst>
            <a:gs pos="0">
              <a:schemeClr val="accent5">
                <a:hueOff val="229007"/>
                <a:satOff val="-2697"/>
                <a:lumOff val="1793"/>
                <a:alphaOff val="0"/>
                <a:tint val="96000"/>
                <a:lumMod val="104000"/>
              </a:schemeClr>
            </a:gs>
            <a:gs pos="100000">
              <a:schemeClr val="accent5">
                <a:hueOff val="229007"/>
                <a:satOff val="-2697"/>
                <a:lumOff val="1793"/>
                <a:alphaOff val="0"/>
                <a:shade val="90000"/>
                <a:lumMod val="90000"/>
              </a:schemeClr>
            </a:gs>
          </a:gsLst>
          <a:lin ang="5400000" scaled="0"/>
        </a:gradFill>
        <a:ln w="9525" cap="rnd" cmpd="sng" algn="ctr">
          <a:solidFill>
            <a:schemeClr val="accent5">
              <a:hueOff val="229007"/>
              <a:satOff val="-2697"/>
              <a:lumOff val="1793"/>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1B99863B-5B79-495C-ADA7-7DB19886D0CF}">
      <dsp:nvSpPr>
        <dsp:cNvPr id="0" name=""/>
        <dsp:cNvSpPr/>
      </dsp:nvSpPr>
      <dsp:spPr>
        <a:xfrm>
          <a:off x="2650095" y="264690"/>
          <a:ext cx="2406420" cy="3368988"/>
        </a:xfrm>
        <a:prstGeom prst="rect">
          <a:avLst/>
        </a:prstGeom>
        <a:solidFill>
          <a:schemeClr val="accent5">
            <a:tint val="40000"/>
            <a:alpha val="90000"/>
            <a:hueOff val="587747"/>
            <a:satOff val="-1771"/>
            <a:lumOff val="678"/>
            <a:alphaOff val="0"/>
          </a:schemeClr>
        </a:solidFill>
        <a:ln w="9525" cap="rnd" cmpd="sng" algn="ctr">
          <a:solidFill>
            <a:schemeClr val="accent5">
              <a:tint val="40000"/>
              <a:alpha val="90000"/>
              <a:hueOff val="587747"/>
              <a:satOff val="-1771"/>
              <a:lumOff val="67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7614" tIns="330200" rIns="187614" bIns="330200" numCol="1" spcCol="1270" anchor="t" anchorCtr="0">
          <a:noAutofit/>
        </a:bodyPr>
        <a:lstStyle/>
        <a:p>
          <a:pPr marL="0" lvl="0" indent="0" algn="l" defTabSz="889000">
            <a:lnSpc>
              <a:spcPct val="90000"/>
            </a:lnSpc>
            <a:spcBef>
              <a:spcPct val="0"/>
            </a:spcBef>
            <a:spcAft>
              <a:spcPct val="35000"/>
            </a:spcAft>
            <a:buNone/>
          </a:pPr>
          <a:r>
            <a:rPr lang="en-US" sz="2000" kern="1200"/>
            <a:t>Able to perform transactions through simple commands on telegram.</a:t>
          </a:r>
        </a:p>
      </dsp:txBody>
      <dsp:txXfrm>
        <a:off x="2650095" y="1544905"/>
        <a:ext cx="2406420" cy="2021393"/>
      </dsp:txXfrm>
    </dsp:sp>
    <dsp:sp modelId="{2E7BD995-EC6B-4789-9860-48168E665A8F}">
      <dsp:nvSpPr>
        <dsp:cNvPr id="0" name=""/>
        <dsp:cNvSpPr/>
      </dsp:nvSpPr>
      <dsp:spPr>
        <a:xfrm>
          <a:off x="3347957" y="601588"/>
          <a:ext cx="1010696" cy="1010696"/>
        </a:xfrm>
        <a:prstGeom prst="ellipse">
          <a:avLst/>
        </a:prstGeom>
        <a:gradFill rotWithShape="0">
          <a:gsLst>
            <a:gs pos="0">
              <a:schemeClr val="accent5">
                <a:hueOff val="458013"/>
                <a:satOff val="-5393"/>
                <a:lumOff val="3585"/>
                <a:alphaOff val="0"/>
                <a:tint val="96000"/>
                <a:lumMod val="104000"/>
              </a:schemeClr>
            </a:gs>
            <a:gs pos="100000">
              <a:schemeClr val="accent5">
                <a:hueOff val="458013"/>
                <a:satOff val="-5393"/>
                <a:lumOff val="3585"/>
                <a:alphaOff val="0"/>
                <a:shade val="90000"/>
                <a:lumMod val="90000"/>
              </a:schemeClr>
            </a:gs>
          </a:gsLst>
          <a:lin ang="5400000" scaled="0"/>
        </a:gradFill>
        <a:ln w="9525" cap="rnd" cmpd="sng" algn="ctr">
          <a:solidFill>
            <a:schemeClr val="accent5">
              <a:hueOff val="458013"/>
              <a:satOff val="-5393"/>
              <a:lumOff val="358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798" tIns="12700" rIns="7879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95970" y="749601"/>
        <a:ext cx="714670" cy="714670"/>
      </dsp:txXfrm>
    </dsp:sp>
    <dsp:sp modelId="{FFCADDD6-4727-4F8F-B47B-0B7970D45054}">
      <dsp:nvSpPr>
        <dsp:cNvPr id="0" name=""/>
        <dsp:cNvSpPr/>
      </dsp:nvSpPr>
      <dsp:spPr>
        <a:xfrm>
          <a:off x="2650095" y="3633606"/>
          <a:ext cx="2406420" cy="72"/>
        </a:xfrm>
        <a:prstGeom prst="rect">
          <a:avLst/>
        </a:prstGeom>
        <a:gradFill rotWithShape="0">
          <a:gsLst>
            <a:gs pos="0">
              <a:schemeClr val="accent5">
                <a:hueOff val="687020"/>
                <a:satOff val="-8090"/>
                <a:lumOff val="5378"/>
                <a:alphaOff val="0"/>
                <a:tint val="96000"/>
                <a:lumMod val="104000"/>
              </a:schemeClr>
            </a:gs>
            <a:gs pos="100000">
              <a:schemeClr val="accent5">
                <a:hueOff val="687020"/>
                <a:satOff val="-8090"/>
                <a:lumOff val="5378"/>
                <a:alphaOff val="0"/>
                <a:shade val="90000"/>
                <a:lumMod val="90000"/>
              </a:schemeClr>
            </a:gs>
          </a:gsLst>
          <a:lin ang="5400000" scaled="0"/>
        </a:gradFill>
        <a:ln w="9525" cap="rnd" cmpd="sng" algn="ctr">
          <a:solidFill>
            <a:schemeClr val="accent5">
              <a:hueOff val="687020"/>
              <a:satOff val="-8090"/>
              <a:lumOff val="537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B9E0C6A-BB05-4C25-A2D0-68309C5187B1}">
      <dsp:nvSpPr>
        <dsp:cNvPr id="0" name=""/>
        <dsp:cNvSpPr/>
      </dsp:nvSpPr>
      <dsp:spPr>
        <a:xfrm>
          <a:off x="5297158" y="264690"/>
          <a:ext cx="2406420" cy="3368988"/>
        </a:xfrm>
        <a:prstGeom prst="rect">
          <a:avLst/>
        </a:prstGeom>
        <a:solidFill>
          <a:schemeClr val="accent5">
            <a:tint val="40000"/>
            <a:alpha val="90000"/>
            <a:hueOff val="1175495"/>
            <a:satOff val="-3542"/>
            <a:lumOff val="1356"/>
            <a:alphaOff val="0"/>
          </a:schemeClr>
        </a:solidFill>
        <a:ln w="9525" cap="rnd" cmpd="sng" algn="ctr">
          <a:solidFill>
            <a:schemeClr val="accent5">
              <a:tint val="40000"/>
              <a:alpha val="90000"/>
              <a:hueOff val="1175495"/>
              <a:satOff val="-3542"/>
              <a:lumOff val="13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7614" tIns="330200" rIns="187614" bIns="330200" numCol="1" spcCol="1270" anchor="t" anchorCtr="0">
          <a:noAutofit/>
        </a:bodyPr>
        <a:lstStyle/>
        <a:p>
          <a:pPr marL="0" lvl="0" indent="0" algn="l" defTabSz="889000">
            <a:lnSpc>
              <a:spcPct val="90000"/>
            </a:lnSpc>
            <a:spcBef>
              <a:spcPct val="0"/>
            </a:spcBef>
            <a:spcAft>
              <a:spcPct val="35000"/>
            </a:spcAft>
            <a:buNone/>
          </a:pPr>
          <a:r>
            <a:rPr lang="en-US" sz="2000" kern="1200"/>
            <a:t>Be aware of the upcoming prices of bitcoin.</a:t>
          </a:r>
        </a:p>
      </dsp:txBody>
      <dsp:txXfrm>
        <a:off x="5297158" y="1544905"/>
        <a:ext cx="2406420" cy="2021393"/>
      </dsp:txXfrm>
    </dsp:sp>
    <dsp:sp modelId="{A52C965F-DC8B-4D4C-BE3A-90A7EBB7F445}">
      <dsp:nvSpPr>
        <dsp:cNvPr id="0" name=""/>
        <dsp:cNvSpPr/>
      </dsp:nvSpPr>
      <dsp:spPr>
        <a:xfrm>
          <a:off x="5995020" y="601588"/>
          <a:ext cx="1010696" cy="1010696"/>
        </a:xfrm>
        <a:prstGeom prst="ellipse">
          <a:avLst/>
        </a:prstGeom>
        <a:gradFill rotWithShape="0">
          <a:gsLst>
            <a:gs pos="0">
              <a:schemeClr val="accent5">
                <a:hueOff val="916027"/>
                <a:satOff val="-10786"/>
                <a:lumOff val="7171"/>
                <a:alphaOff val="0"/>
                <a:tint val="96000"/>
                <a:lumMod val="104000"/>
              </a:schemeClr>
            </a:gs>
            <a:gs pos="100000">
              <a:schemeClr val="accent5">
                <a:hueOff val="916027"/>
                <a:satOff val="-10786"/>
                <a:lumOff val="7171"/>
                <a:alphaOff val="0"/>
                <a:shade val="90000"/>
                <a:lumMod val="90000"/>
              </a:schemeClr>
            </a:gs>
          </a:gsLst>
          <a:lin ang="5400000" scaled="0"/>
        </a:gradFill>
        <a:ln w="9525" cap="rnd" cmpd="sng" algn="ctr">
          <a:solidFill>
            <a:schemeClr val="accent5">
              <a:hueOff val="916027"/>
              <a:satOff val="-10786"/>
              <a:lumOff val="717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798" tIns="12700" rIns="7879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143033" y="749601"/>
        <a:ext cx="714670" cy="714670"/>
      </dsp:txXfrm>
    </dsp:sp>
    <dsp:sp modelId="{830A68ED-BEBE-4297-BFFA-12BF88F8B563}">
      <dsp:nvSpPr>
        <dsp:cNvPr id="0" name=""/>
        <dsp:cNvSpPr/>
      </dsp:nvSpPr>
      <dsp:spPr>
        <a:xfrm>
          <a:off x="5297158" y="3633606"/>
          <a:ext cx="2406420" cy="72"/>
        </a:xfrm>
        <a:prstGeom prst="rect">
          <a:avLst/>
        </a:prstGeom>
        <a:gradFill rotWithShape="0">
          <a:gsLst>
            <a:gs pos="0">
              <a:schemeClr val="accent5">
                <a:hueOff val="1145034"/>
                <a:satOff val="-13483"/>
                <a:lumOff val="8964"/>
                <a:alphaOff val="0"/>
                <a:tint val="96000"/>
                <a:lumMod val="104000"/>
              </a:schemeClr>
            </a:gs>
            <a:gs pos="100000">
              <a:schemeClr val="accent5">
                <a:hueOff val="1145034"/>
                <a:satOff val="-13483"/>
                <a:lumOff val="8964"/>
                <a:alphaOff val="0"/>
                <a:shade val="90000"/>
                <a:lumMod val="90000"/>
              </a:schemeClr>
            </a:gs>
          </a:gsLst>
          <a:lin ang="5400000" scaled="0"/>
        </a:gradFill>
        <a:ln w="9525" cap="rnd" cmpd="sng" algn="ctr">
          <a:solidFill>
            <a:schemeClr val="accent5">
              <a:hueOff val="1145034"/>
              <a:satOff val="-13483"/>
              <a:lumOff val="8964"/>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1F382D79-A0BF-4C1E-A416-B03EF4FEAF08}">
      <dsp:nvSpPr>
        <dsp:cNvPr id="0" name=""/>
        <dsp:cNvSpPr/>
      </dsp:nvSpPr>
      <dsp:spPr>
        <a:xfrm>
          <a:off x="7944221" y="264690"/>
          <a:ext cx="2406420" cy="3368988"/>
        </a:xfrm>
        <a:prstGeom prst="rect">
          <a:avLst/>
        </a:prstGeom>
        <a:solidFill>
          <a:schemeClr val="accent5">
            <a:tint val="40000"/>
            <a:alpha val="90000"/>
            <a:hueOff val="1763242"/>
            <a:satOff val="-5313"/>
            <a:lumOff val="2034"/>
            <a:alphaOff val="0"/>
          </a:schemeClr>
        </a:solidFill>
        <a:ln w="9525" cap="rnd" cmpd="sng" algn="ctr">
          <a:solidFill>
            <a:schemeClr val="accent5">
              <a:tint val="40000"/>
              <a:alpha val="90000"/>
              <a:hueOff val="1763242"/>
              <a:satOff val="-5313"/>
              <a:lumOff val="203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7614" tIns="330200" rIns="187614" bIns="330200" numCol="1" spcCol="1270" anchor="t" anchorCtr="0">
          <a:noAutofit/>
        </a:bodyPr>
        <a:lstStyle/>
        <a:p>
          <a:pPr marL="0" lvl="0" indent="0" algn="l" defTabSz="889000">
            <a:lnSpc>
              <a:spcPct val="90000"/>
            </a:lnSpc>
            <a:spcBef>
              <a:spcPct val="0"/>
            </a:spcBef>
            <a:spcAft>
              <a:spcPct val="35000"/>
            </a:spcAft>
            <a:buNone/>
          </a:pPr>
          <a:r>
            <a:rPr lang="en-US" sz="2000" kern="1200" dirty="0"/>
            <a:t>Get help with the trading of cryptocurrencies using the trading bot.</a:t>
          </a:r>
        </a:p>
      </dsp:txBody>
      <dsp:txXfrm>
        <a:off x="7944221" y="1544905"/>
        <a:ext cx="2406420" cy="2021393"/>
      </dsp:txXfrm>
    </dsp:sp>
    <dsp:sp modelId="{CFF58937-BB82-4A0B-9A73-E6F9F0300E03}">
      <dsp:nvSpPr>
        <dsp:cNvPr id="0" name=""/>
        <dsp:cNvSpPr/>
      </dsp:nvSpPr>
      <dsp:spPr>
        <a:xfrm>
          <a:off x="8642083" y="601588"/>
          <a:ext cx="1010696" cy="1010696"/>
        </a:xfrm>
        <a:prstGeom prst="ellipse">
          <a:avLst/>
        </a:prstGeom>
        <a:gradFill rotWithShape="0">
          <a:gsLst>
            <a:gs pos="0">
              <a:schemeClr val="accent5">
                <a:hueOff val="1374040"/>
                <a:satOff val="-16179"/>
                <a:lumOff val="10756"/>
                <a:alphaOff val="0"/>
                <a:tint val="96000"/>
                <a:lumMod val="104000"/>
              </a:schemeClr>
            </a:gs>
            <a:gs pos="100000">
              <a:schemeClr val="accent5">
                <a:hueOff val="1374040"/>
                <a:satOff val="-16179"/>
                <a:lumOff val="10756"/>
                <a:alphaOff val="0"/>
                <a:shade val="90000"/>
                <a:lumMod val="90000"/>
              </a:schemeClr>
            </a:gs>
          </a:gsLst>
          <a:lin ang="5400000" scaled="0"/>
        </a:gradFill>
        <a:ln w="9525" cap="rnd" cmpd="sng" algn="ctr">
          <a:solidFill>
            <a:schemeClr val="accent5">
              <a:hueOff val="1374040"/>
              <a:satOff val="-16179"/>
              <a:lumOff val="1075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798" tIns="12700" rIns="78798"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790096" y="749601"/>
        <a:ext cx="714670" cy="714670"/>
      </dsp:txXfrm>
    </dsp:sp>
    <dsp:sp modelId="{527116EA-01E8-4C7C-BFF3-64482EA0A166}">
      <dsp:nvSpPr>
        <dsp:cNvPr id="0" name=""/>
        <dsp:cNvSpPr/>
      </dsp:nvSpPr>
      <dsp:spPr>
        <a:xfrm>
          <a:off x="7944221" y="3633606"/>
          <a:ext cx="2406420" cy="72"/>
        </a:xfrm>
        <a:prstGeom prst="rect">
          <a:avLst/>
        </a:prstGeom>
        <a:gradFill rotWithShape="0">
          <a:gsLst>
            <a:gs pos="0">
              <a:schemeClr val="accent5">
                <a:hueOff val="1603047"/>
                <a:satOff val="-18876"/>
                <a:lumOff val="12549"/>
                <a:alphaOff val="0"/>
                <a:tint val="96000"/>
                <a:lumMod val="104000"/>
              </a:schemeClr>
            </a:gs>
            <a:gs pos="100000">
              <a:schemeClr val="accent5">
                <a:hueOff val="1603047"/>
                <a:satOff val="-18876"/>
                <a:lumOff val="12549"/>
                <a:alphaOff val="0"/>
                <a:shade val="90000"/>
                <a:lumMod val="90000"/>
              </a:schemeClr>
            </a:gs>
          </a:gsLst>
          <a:lin ang="5400000" scaled="0"/>
        </a:gradFill>
        <a:ln w="9525" cap="rnd" cmpd="sng" algn="ctr">
          <a:solidFill>
            <a:schemeClr val="accent5">
              <a:hueOff val="1603047"/>
              <a:satOff val="-18876"/>
              <a:lumOff val="12549"/>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DA044-395C-4859-BB42-A3997620FC9C}">
      <dsp:nvSpPr>
        <dsp:cNvPr id="0" name=""/>
        <dsp:cNvSpPr/>
      </dsp:nvSpPr>
      <dsp:spPr>
        <a:xfrm>
          <a:off x="1159944" y="443084"/>
          <a:ext cx="1291144" cy="129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A347AA-C051-4E7D-8DB5-71B880C1B3DD}">
      <dsp:nvSpPr>
        <dsp:cNvPr id="0" name=""/>
        <dsp:cNvSpPr/>
      </dsp:nvSpPr>
      <dsp:spPr>
        <a:xfrm>
          <a:off x="370911" y="2186144"/>
          <a:ext cx="2869209" cy="126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This project is undertaken to design Application for BTC price prediction  and evaluate results for higher accuracy.</a:t>
          </a:r>
        </a:p>
      </dsp:txBody>
      <dsp:txXfrm>
        <a:off x="370911" y="2186144"/>
        <a:ext cx="2869209" cy="1269140"/>
      </dsp:txXfrm>
    </dsp:sp>
    <dsp:sp modelId="{1D379DF6-48B0-43B7-BE74-0CA535DDC412}">
      <dsp:nvSpPr>
        <dsp:cNvPr id="0" name=""/>
        <dsp:cNvSpPr/>
      </dsp:nvSpPr>
      <dsp:spPr>
        <a:xfrm>
          <a:off x="4531265" y="443084"/>
          <a:ext cx="1291144" cy="129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FA5EC3-965C-4B8F-B799-093A8C84C71C}">
      <dsp:nvSpPr>
        <dsp:cNvPr id="0" name=""/>
        <dsp:cNvSpPr/>
      </dsp:nvSpPr>
      <dsp:spPr>
        <a:xfrm>
          <a:off x="3742232" y="2186144"/>
          <a:ext cx="2869209" cy="126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kern="1200" dirty="0"/>
            <a:t>With this project we hope to make people understand the volatility in the price of bitcoin due to all the various factors and help them make profit at the same time.</a:t>
          </a:r>
        </a:p>
      </dsp:txBody>
      <dsp:txXfrm>
        <a:off x="3742232" y="2186144"/>
        <a:ext cx="2869209" cy="1269140"/>
      </dsp:txXfrm>
    </dsp:sp>
    <dsp:sp modelId="{6E2EE5A2-112E-452F-B7A6-7446F2497E9D}">
      <dsp:nvSpPr>
        <dsp:cNvPr id="0" name=""/>
        <dsp:cNvSpPr/>
      </dsp:nvSpPr>
      <dsp:spPr>
        <a:xfrm>
          <a:off x="7902586" y="443084"/>
          <a:ext cx="1291144" cy="1291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A00290-6E24-4BD5-BFAD-BF2E056E808F}">
      <dsp:nvSpPr>
        <dsp:cNvPr id="0" name=""/>
        <dsp:cNvSpPr/>
      </dsp:nvSpPr>
      <dsp:spPr>
        <a:xfrm>
          <a:off x="7113553" y="2186144"/>
          <a:ext cx="2869209" cy="126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Also, we would aim to build a model which could be used to train the data for all the other cryptocurrencies in the market as well.</a:t>
          </a:r>
        </a:p>
      </dsp:txBody>
      <dsp:txXfrm>
        <a:off x="7113553" y="2186144"/>
        <a:ext cx="2869209" cy="12691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571402-181B-4778-88A2-CE98ADA254E1}" type="datetimeFigureOut">
              <a:rPr lang="en-US" smtClean="0"/>
              <a:pPr/>
              <a:t>6/1/2019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27F71-13B9-4F8B-A7FA-06F36091B277}" type="slidenum">
              <a:rPr lang="en-US" smtClean="0"/>
              <a:pPr/>
              <a:t>‹#›</a:t>
            </a:fld>
            <a:endParaRPr lang="en-US"/>
          </a:p>
        </p:txBody>
      </p:sp>
    </p:spTree>
    <p:extLst>
      <p:ext uri="{BB962C8B-B14F-4D97-AF65-F5344CB8AC3E}">
        <p14:creationId xmlns:p14="http://schemas.microsoft.com/office/powerpoint/2010/main" val="3572129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EB602BC-0D2C-4BE9-ACFD-36CD9BDD13F9}" type="slidenum">
              <a:rPr lang="en-IN" smtClean="0"/>
              <a:t>2</a:t>
            </a:fld>
            <a:endParaRPr lang="en-IN"/>
          </a:p>
        </p:txBody>
      </p:sp>
    </p:spTree>
    <p:extLst>
      <p:ext uri="{BB962C8B-B14F-4D97-AF65-F5344CB8AC3E}">
        <p14:creationId xmlns:p14="http://schemas.microsoft.com/office/powerpoint/2010/main" val="3580216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F69005-9A4C-4CB3-B2E4-D22496D18BDB}" type="datetime1">
              <a:rPr lang="en-US" smtClean="0"/>
              <a:pPr/>
              <a:t>6/1/2019</a:t>
            </a:fld>
            <a:endParaRPr lang="en-US"/>
          </a:p>
        </p:txBody>
      </p:sp>
      <p:sp>
        <p:nvSpPr>
          <p:cNvPr id="5" name="Footer Placeholder 4"/>
          <p:cNvSpPr>
            <a:spLocks noGrp="1"/>
          </p:cNvSpPr>
          <p:nvPr>
            <p:ph type="ftr" sz="quarter" idx="11"/>
          </p:nvPr>
        </p:nvSpPr>
        <p:spPr/>
        <p:txBody>
          <a:bodyPr/>
          <a:lstStyle/>
          <a:p>
            <a:r>
              <a:rPr lang="en-US"/>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5209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320BD0-BF50-4774-80BD-08B247C95254}" type="datetime1">
              <a:rPr lang="en-US" smtClean="0"/>
              <a:pPr/>
              <a:t>6/1/2019</a:t>
            </a:fld>
            <a:endParaRPr lang="en-US"/>
          </a:p>
        </p:txBody>
      </p:sp>
      <p:sp>
        <p:nvSpPr>
          <p:cNvPr id="6" name="Footer Placeholder 5"/>
          <p:cNvSpPr>
            <a:spLocks noGrp="1"/>
          </p:cNvSpPr>
          <p:nvPr>
            <p:ph type="ftr" sz="quarter" idx="11"/>
          </p:nvPr>
        </p:nvSpPr>
        <p:spPr/>
        <p:txBody>
          <a:bodyPr/>
          <a:lstStyle/>
          <a:p>
            <a:r>
              <a:rPr lang="en-US"/>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615304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320BD0-BF50-4774-80BD-08B247C95254}" type="datetime1">
              <a:rPr lang="en-US" smtClean="0"/>
              <a:pPr/>
              <a:t>6/1/2019</a:t>
            </a:fld>
            <a:endParaRPr lang="en-US"/>
          </a:p>
        </p:txBody>
      </p:sp>
      <p:sp>
        <p:nvSpPr>
          <p:cNvPr id="6" name="Footer Placeholder 5"/>
          <p:cNvSpPr>
            <a:spLocks noGrp="1"/>
          </p:cNvSpPr>
          <p:nvPr>
            <p:ph type="ftr" sz="quarter" idx="11"/>
          </p:nvPr>
        </p:nvSpPr>
        <p:spPr/>
        <p:txBody>
          <a:bodyPr/>
          <a:lstStyle/>
          <a:p>
            <a:r>
              <a:rPr lang="en-US"/>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114030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320BD0-BF50-4774-80BD-08B247C95254}" type="datetime1">
              <a:rPr lang="en-US" smtClean="0"/>
              <a:pPr/>
              <a:t>6/1/2019</a:t>
            </a:fld>
            <a:endParaRPr lang="en-US"/>
          </a:p>
        </p:txBody>
      </p:sp>
      <p:sp>
        <p:nvSpPr>
          <p:cNvPr id="6" name="Footer Placeholder 5"/>
          <p:cNvSpPr>
            <a:spLocks noGrp="1"/>
          </p:cNvSpPr>
          <p:nvPr>
            <p:ph type="ftr" sz="quarter" idx="11"/>
          </p:nvPr>
        </p:nvSpPr>
        <p:spPr/>
        <p:txBody>
          <a:bodyPr/>
          <a:lstStyle/>
          <a:p>
            <a:r>
              <a:rPr lang="en-US"/>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9062469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320BD0-BF50-4774-80BD-08B247C95254}" type="datetime1">
              <a:rPr lang="en-US" smtClean="0"/>
              <a:pPr/>
              <a:t>6/1/2019</a:t>
            </a:fld>
            <a:endParaRPr lang="en-US"/>
          </a:p>
        </p:txBody>
      </p:sp>
      <p:sp>
        <p:nvSpPr>
          <p:cNvPr id="6" name="Footer Placeholder 5"/>
          <p:cNvSpPr>
            <a:spLocks noGrp="1"/>
          </p:cNvSpPr>
          <p:nvPr>
            <p:ph type="ftr" sz="quarter" idx="11"/>
          </p:nvPr>
        </p:nvSpPr>
        <p:spPr/>
        <p:txBody>
          <a:bodyPr/>
          <a:lstStyle/>
          <a:p>
            <a:r>
              <a:rPr lang="en-US"/>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7158055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2320BD0-BF50-4774-80BD-08B247C95254}" type="datetime1">
              <a:rPr lang="en-US" smtClean="0"/>
              <a:pPr/>
              <a:t>6/1/2019</a:t>
            </a:fld>
            <a:endParaRPr lang="en-US"/>
          </a:p>
        </p:txBody>
      </p:sp>
      <p:sp>
        <p:nvSpPr>
          <p:cNvPr id="4" name="Footer Placeholder 3"/>
          <p:cNvSpPr>
            <a:spLocks noGrp="1"/>
          </p:cNvSpPr>
          <p:nvPr>
            <p:ph type="ftr" sz="quarter" idx="11"/>
          </p:nvPr>
        </p:nvSpPr>
        <p:spPr/>
        <p:txBody>
          <a:bodyPr/>
          <a:lstStyle/>
          <a:p>
            <a:r>
              <a:rPr lang="en-US"/>
              <a:t>Project Title Goes here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125069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2320BD0-BF50-4774-80BD-08B247C95254}" type="datetime1">
              <a:rPr lang="en-US" smtClean="0"/>
              <a:pPr/>
              <a:t>6/1/2019</a:t>
            </a:fld>
            <a:endParaRPr lang="en-US"/>
          </a:p>
        </p:txBody>
      </p:sp>
      <p:sp>
        <p:nvSpPr>
          <p:cNvPr id="4" name="Footer Placeholder 3"/>
          <p:cNvSpPr>
            <a:spLocks noGrp="1"/>
          </p:cNvSpPr>
          <p:nvPr>
            <p:ph type="ftr" sz="quarter" idx="11"/>
          </p:nvPr>
        </p:nvSpPr>
        <p:spPr/>
        <p:txBody>
          <a:bodyPr/>
          <a:lstStyle/>
          <a:p>
            <a:r>
              <a:rPr lang="en-US"/>
              <a:t>Project Title Goes here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838709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7EFDEC-B838-49D5-9364-FE9EBCEE86F0}" type="datetime1">
              <a:rPr lang="en-US" smtClean="0"/>
              <a:pPr/>
              <a:t>6/1/2019</a:t>
            </a:fld>
            <a:endParaRPr lang="en-US"/>
          </a:p>
        </p:txBody>
      </p:sp>
      <p:sp>
        <p:nvSpPr>
          <p:cNvPr id="5" name="Footer Placeholder 4"/>
          <p:cNvSpPr>
            <a:spLocks noGrp="1"/>
          </p:cNvSpPr>
          <p:nvPr>
            <p:ph type="ftr" sz="quarter" idx="11"/>
          </p:nvPr>
        </p:nvSpPr>
        <p:spPr/>
        <p:txBody>
          <a:bodyPr/>
          <a:lstStyle/>
          <a:p>
            <a:r>
              <a:rPr lang="en-US"/>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6344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03839E-0A51-4F6F-BB77-0B5793649154}" type="datetime1">
              <a:rPr lang="en-US" smtClean="0"/>
              <a:pPr/>
              <a:t>6/1/2019</a:t>
            </a:fld>
            <a:endParaRPr lang="en-US"/>
          </a:p>
        </p:txBody>
      </p:sp>
      <p:sp>
        <p:nvSpPr>
          <p:cNvPr id="5" name="Footer Placeholder 4"/>
          <p:cNvSpPr>
            <a:spLocks noGrp="1"/>
          </p:cNvSpPr>
          <p:nvPr>
            <p:ph type="ftr" sz="quarter" idx="11"/>
          </p:nvPr>
        </p:nvSpPr>
        <p:spPr/>
        <p:txBody>
          <a:bodyPr/>
          <a:lstStyle/>
          <a:p>
            <a:r>
              <a:rPr lang="en-US"/>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693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698487-090F-4058-A9D0-995455FEC49A}" type="datetime1">
              <a:rPr lang="en-US" smtClean="0"/>
              <a:pPr/>
              <a:t>6/1/2019</a:t>
            </a:fld>
            <a:endParaRPr lang="en-US"/>
          </a:p>
        </p:txBody>
      </p:sp>
      <p:sp>
        <p:nvSpPr>
          <p:cNvPr id="5" name="Footer Placeholder 4"/>
          <p:cNvSpPr>
            <a:spLocks noGrp="1"/>
          </p:cNvSpPr>
          <p:nvPr>
            <p:ph type="ftr" sz="quarter" idx="11"/>
          </p:nvPr>
        </p:nvSpPr>
        <p:spPr/>
        <p:txBody>
          <a:bodyPr/>
          <a:lstStyle/>
          <a:p>
            <a:r>
              <a:rPr lang="en-US"/>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948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97F359-F0B5-4CB1-B163-46381A6296F2}" type="datetime1">
              <a:rPr lang="en-US" smtClean="0"/>
              <a:pPr/>
              <a:t>6/1/2019</a:t>
            </a:fld>
            <a:endParaRPr lang="en-US"/>
          </a:p>
        </p:txBody>
      </p:sp>
      <p:sp>
        <p:nvSpPr>
          <p:cNvPr id="5" name="Footer Placeholder 4"/>
          <p:cNvSpPr>
            <a:spLocks noGrp="1"/>
          </p:cNvSpPr>
          <p:nvPr>
            <p:ph type="ftr" sz="quarter" idx="11"/>
          </p:nvPr>
        </p:nvSpPr>
        <p:spPr/>
        <p:txBody>
          <a:bodyPr/>
          <a:lstStyle/>
          <a:p>
            <a:r>
              <a:rPr lang="en-US"/>
              <a:t>Project Title Goes here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189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10AE8C-7D7A-4E52-8CD1-A4D57190A350}" type="datetime1">
              <a:rPr lang="en-US" smtClean="0"/>
              <a:pPr/>
              <a:t>6/1/2019</a:t>
            </a:fld>
            <a:endParaRPr lang="en-US"/>
          </a:p>
        </p:txBody>
      </p:sp>
      <p:sp>
        <p:nvSpPr>
          <p:cNvPr id="6" name="Footer Placeholder 5"/>
          <p:cNvSpPr>
            <a:spLocks noGrp="1"/>
          </p:cNvSpPr>
          <p:nvPr>
            <p:ph type="ftr" sz="quarter" idx="11"/>
          </p:nvPr>
        </p:nvSpPr>
        <p:spPr/>
        <p:txBody>
          <a:bodyPr/>
          <a:lstStyle/>
          <a:p>
            <a:r>
              <a:rPr lang="en-US"/>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717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BD7C0C-CB36-4DE8-99A1-3EE1D816A4BF}" type="datetime1">
              <a:rPr lang="en-US" smtClean="0"/>
              <a:pPr/>
              <a:t>6/1/2019</a:t>
            </a:fld>
            <a:endParaRPr lang="en-US"/>
          </a:p>
        </p:txBody>
      </p:sp>
      <p:sp>
        <p:nvSpPr>
          <p:cNvPr id="8" name="Footer Placeholder 7"/>
          <p:cNvSpPr>
            <a:spLocks noGrp="1"/>
          </p:cNvSpPr>
          <p:nvPr>
            <p:ph type="ftr" sz="quarter" idx="11"/>
          </p:nvPr>
        </p:nvSpPr>
        <p:spPr/>
        <p:txBody>
          <a:bodyPr/>
          <a:lstStyle/>
          <a:p>
            <a:r>
              <a:rPr lang="en-US"/>
              <a:t>Project Title Goes here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583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55BFAE-C4C7-4E01-AC6F-ECA5FCADEBDA}" type="datetime1">
              <a:rPr lang="en-US" smtClean="0"/>
              <a:pPr/>
              <a:t>6/1/2019</a:t>
            </a:fld>
            <a:endParaRPr lang="en-US"/>
          </a:p>
        </p:txBody>
      </p:sp>
      <p:sp>
        <p:nvSpPr>
          <p:cNvPr id="4" name="Footer Placeholder 3"/>
          <p:cNvSpPr>
            <a:spLocks noGrp="1"/>
          </p:cNvSpPr>
          <p:nvPr>
            <p:ph type="ftr" sz="quarter" idx="11"/>
          </p:nvPr>
        </p:nvSpPr>
        <p:spPr/>
        <p:txBody>
          <a:bodyPr/>
          <a:lstStyle/>
          <a:p>
            <a:r>
              <a:rPr lang="en-US"/>
              <a:t>Project Title Goes here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68519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126FD-8046-4D00-8E0A-951A3BA8E27F}" type="datetime1">
              <a:rPr lang="en-US" smtClean="0"/>
              <a:pPr/>
              <a:t>6/1/2019</a:t>
            </a:fld>
            <a:endParaRPr lang="en-US"/>
          </a:p>
        </p:txBody>
      </p:sp>
      <p:sp>
        <p:nvSpPr>
          <p:cNvPr id="3" name="Footer Placeholder 2"/>
          <p:cNvSpPr>
            <a:spLocks noGrp="1"/>
          </p:cNvSpPr>
          <p:nvPr>
            <p:ph type="ftr" sz="quarter" idx="11"/>
          </p:nvPr>
        </p:nvSpPr>
        <p:spPr/>
        <p:txBody>
          <a:bodyPr/>
          <a:lstStyle/>
          <a:p>
            <a:r>
              <a:rPr lang="en-US"/>
              <a:t>Project Title Goes here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0507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A16BA94-ADD2-47A1-AE49-22D40B355121}" type="datetime1">
              <a:rPr lang="en-US" smtClean="0"/>
              <a:pPr/>
              <a:t>6/1/2019</a:t>
            </a:fld>
            <a:endParaRPr lang="en-US"/>
          </a:p>
        </p:txBody>
      </p:sp>
      <p:sp>
        <p:nvSpPr>
          <p:cNvPr id="6" name="Footer Placeholder 5"/>
          <p:cNvSpPr>
            <a:spLocks noGrp="1"/>
          </p:cNvSpPr>
          <p:nvPr>
            <p:ph type="ftr" sz="quarter" idx="11"/>
          </p:nvPr>
        </p:nvSpPr>
        <p:spPr/>
        <p:txBody>
          <a:bodyPr/>
          <a:lstStyle/>
          <a:p>
            <a:r>
              <a:rPr lang="en-US"/>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008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4B8EA0-A8BA-45E8-A7D0-0FE913934742}" type="datetime1">
              <a:rPr lang="en-US" smtClean="0"/>
              <a:pPr/>
              <a:t>6/1/2019</a:t>
            </a:fld>
            <a:endParaRPr lang="en-US"/>
          </a:p>
        </p:txBody>
      </p:sp>
      <p:sp>
        <p:nvSpPr>
          <p:cNvPr id="6" name="Footer Placeholder 5"/>
          <p:cNvSpPr>
            <a:spLocks noGrp="1"/>
          </p:cNvSpPr>
          <p:nvPr>
            <p:ph type="ftr" sz="quarter" idx="11"/>
          </p:nvPr>
        </p:nvSpPr>
        <p:spPr/>
        <p:txBody>
          <a:bodyPr/>
          <a:lstStyle/>
          <a:p>
            <a:r>
              <a:rPr lang="en-US"/>
              <a:t>Project Title Goes here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4137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2320BD0-BF50-4774-80BD-08B247C95254}" type="datetime1">
              <a:rPr lang="en-US" smtClean="0"/>
              <a:pPr/>
              <a:t>6/1/2019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Project Title Goes here</a:t>
            </a: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2244182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
            <a:ext cx="7772400" cy="1470025"/>
          </a:xfrm>
        </p:spPr>
        <p:txBody>
          <a:bodyPr>
            <a:normAutofit/>
          </a:bodyPr>
          <a:lstStyle/>
          <a:p>
            <a:r>
              <a:rPr lang="en-US" sz="2800" dirty="0">
                <a:solidFill>
                  <a:schemeClr val="tx1"/>
                </a:solidFill>
              </a:rPr>
              <a:t>Sinhgad College of Engineering</a:t>
            </a:r>
            <a:br>
              <a:rPr lang="en-US" sz="2800" dirty="0">
                <a:solidFill>
                  <a:schemeClr val="tx1"/>
                </a:solidFill>
              </a:rPr>
            </a:br>
            <a:r>
              <a:rPr lang="en-US" sz="2400" dirty="0">
                <a:solidFill>
                  <a:schemeClr val="tx1"/>
                </a:solidFill>
              </a:rPr>
              <a:t>Department of Information Technology</a:t>
            </a:r>
            <a:endParaRPr lang="en-US" sz="2800" dirty="0">
              <a:solidFill>
                <a:schemeClr val="tx1"/>
              </a:solidFill>
            </a:endParaRPr>
          </a:p>
        </p:txBody>
      </p:sp>
      <p:sp>
        <p:nvSpPr>
          <p:cNvPr id="3" name="Subtitle 2"/>
          <p:cNvSpPr>
            <a:spLocks noGrp="1"/>
          </p:cNvSpPr>
          <p:nvPr>
            <p:ph type="subTitle" idx="1"/>
          </p:nvPr>
        </p:nvSpPr>
        <p:spPr>
          <a:xfrm>
            <a:off x="2209800" y="1447800"/>
            <a:ext cx="7696200" cy="1752600"/>
          </a:xfrm>
        </p:spPr>
        <p:txBody>
          <a:bodyPr>
            <a:normAutofit fontScale="55000" lnSpcReduction="20000"/>
          </a:bodyPr>
          <a:lstStyle/>
          <a:p>
            <a:r>
              <a:rPr lang="en-US" sz="2400" dirty="0">
                <a:solidFill>
                  <a:schemeClr val="bg1"/>
                </a:solidFill>
              </a:rPr>
              <a:t>Project Review </a:t>
            </a:r>
          </a:p>
          <a:p>
            <a:r>
              <a:rPr lang="en-US" sz="2400" dirty="0">
                <a:solidFill>
                  <a:schemeClr val="bg1"/>
                </a:solidFill>
              </a:rPr>
              <a:t>On</a:t>
            </a:r>
          </a:p>
          <a:p>
            <a:r>
              <a:rPr lang="en-US" sz="3800" dirty="0">
                <a:solidFill>
                  <a:schemeClr val="tx2">
                    <a:lumMod val="60000"/>
                    <a:lumOff val="40000"/>
                  </a:schemeClr>
                </a:solidFill>
              </a:rPr>
              <a:t>“</a:t>
            </a:r>
            <a:r>
              <a:rPr lang="en-IN" sz="4000" b="1" dirty="0">
                <a:latin typeface="Calibri" panose="020F0502020204030204" pitchFamily="34" charset="0"/>
              </a:rPr>
              <a:t>PREDICTION OF CRYPTOCURRENCY PRICES USING MACHINE LEARNING BASED ON BLOCKCHAIN INFORMATION</a:t>
            </a:r>
            <a:r>
              <a:rPr lang="en-US" sz="3800" dirty="0">
                <a:solidFill>
                  <a:schemeClr val="tx2">
                    <a:lumMod val="60000"/>
                    <a:lumOff val="40000"/>
                  </a:schemeClr>
                </a:solidFill>
              </a:rPr>
              <a:t>”</a:t>
            </a:r>
          </a:p>
          <a:p>
            <a:r>
              <a:rPr lang="en-US" sz="2200" dirty="0">
                <a:solidFill>
                  <a:schemeClr val="bg1"/>
                </a:solidFill>
              </a:rPr>
              <a:t>by</a:t>
            </a:r>
          </a:p>
          <a:p>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989701365"/>
              </p:ext>
            </p:extLst>
          </p:nvPr>
        </p:nvGraphicFramePr>
        <p:xfrm>
          <a:off x="1981200" y="3200400"/>
          <a:ext cx="8382001" cy="1854200"/>
        </p:xfrm>
        <a:graphic>
          <a:graphicData uri="http://schemas.openxmlformats.org/drawingml/2006/table">
            <a:tbl>
              <a:tblPr firstRow="1" bandRow="1">
                <a:tableStyleId>{5C22544A-7EE6-4342-B048-85BDC9FD1C3A}</a:tableStyleId>
              </a:tblPr>
              <a:tblGrid>
                <a:gridCol w="2200276">
                  <a:extLst>
                    <a:ext uri="{9D8B030D-6E8A-4147-A177-3AD203B41FA5}">
                      <a16:colId xmlns:a16="http://schemas.microsoft.com/office/drawing/2014/main" val="20000"/>
                    </a:ext>
                  </a:extLst>
                </a:gridCol>
                <a:gridCol w="6181725">
                  <a:extLst>
                    <a:ext uri="{9D8B030D-6E8A-4147-A177-3AD203B41FA5}">
                      <a16:colId xmlns:a16="http://schemas.microsoft.com/office/drawing/2014/main" val="20001"/>
                    </a:ext>
                  </a:extLst>
                </a:gridCol>
              </a:tblGrid>
              <a:tr h="370840">
                <a:tc>
                  <a:txBody>
                    <a:bodyPr/>
                    <a:lstStyle/>
                    <a:p>
                      <a:r>
                        <a:rPr lang="en-US"/>
                        <a:t>Roll No</a:t>
                      </a:r>
                      <a:endParaRPr lang="en-US" dirty="0"/>
                    </a:p>
                  </a:txBody>
                  <a:tcPr/>
                </a:tc>
                <a:tc>
                  <a:txBody>
                    <a:bodyPr/>
                    <a:lstStyle/>
                    <a:p>
                      <a:r>
                        <a:rPr lang="en-US"/>
                        <a:t>Name</a:t>
                      </a:r>
                      <a:endParaRPr lang="en-US" dirty="0"/>
                    </a:p>
                  </a:txBody>
                  <a:tcPr/>
                </a:tc>
                <a:extLst>
                  <a:ext uri="{0D108BD9-81ED-4DB2-BD59-A6C34878D82A}">
                    <a16:rowId xmlns:a16="http://schemas.microsoft.com/office/drawing/2014/main" val="10000"/>
                  </a:ext>
                </a:extLst>
              </a:tr>
              <a:tr h="370840">
                <a:tc>
                  <a:txBody>
                    <a:bodyPr/>
                    <a:lstStyle/>
                    <a:p>
                      <a:r>
                        <a:rPr lang="en-US"/>
                        <a:t>407001</a:t>
                      </a:r>
                      <a:endParaRPr lang="en-US" dirty="0"/>
                    </a:p>
                  </a:txBody>
                  <a:tcPr/>
                </a:tc>
                <a:tc>
                  <a:txBody>
                    <a:bodyPr/>
                    <a:lstStyle/>
                    <a:p>
                      <a:r>
                        <a:rPr lang="en-US"/>
                        <a:t>Himanshu Agrawal</a:t>
                      </a:r>
                      <a:endParaRPr lang="en-US" dirty="0"/>
                    </a:p>
                  </a:txBody>
                  <a:tcPr/>
                </a:tc>
                <a:extLst>
                  <a:ext uri="{0D108BD9-81ED-4DB2-BD59-A6C34878D82A}">
                    <a16:rowId xmlns:a16="http://schemas.microsoft.com/office/drawing/2014/main" val="10001"/>
                  </a:ext>
                </a:extLst>
              </a:tr>
              <a:tr h="370840">
                <a:tc>
                  <a:txBody>
                    <a:bodyPr/>
                    <a:lstStyle/>
                    <a:p>
                      <a:r>
                        <a:rPr lang="en-US"/>
                        <a:t>407002</a:t>
                      </a:r>
                      <a:endParaRPr lang="en-US" dirty="0"/>
                    </a:p>
                  </a:txBody>
                  <a:tcPr/>
                </a:tc>
                <a:tc>
                  <a:txBody>
                    <a:bodyPr/>
                    <a:lstStyle/>
                    <a:p>
                      <a:r>
                        <a:rPr lang="en-US" dirty="0" err="1"/>
                        <a:t>Sacchi</a:t>
                      </a:r>
                      <a:r>
                        <a:rPr lang="en-US" dirty="0"/>
                        <a:t> Agrawal</a:t>
                      </a:r>
                    </a:p>
                  </a:txBody>
                  <a:tcPr/>
                </a:tc>
                <a:extLst>
                  <a:ext uri="{0D108BD9-81ED-4DB2-BD59-A6C34878D82A}">
                    <a16:rowId xmlns:a16="http://schemas.microsoft.com/office/drawing/2014/main" val="10002"/>
                  </a:ext>
                </a:extLst>
              </a:tr>
              <a:tr h="370840">
                <a:tc>
                  <a:txBody>
                    <a:bodyPr/>
                    <a:lstStyle/>
                    <a:p>
                      <a:r>
                        <a:rPr lang="en-US" dirty="0"/>
                        <a:t>407007</a:t>
                      </a:r>
                    </a:p>
                  </a:txBody>
                  <a:tcPr/>
                </a:tc>
                <a:tc>
                  <a:txBody>
                    <a:bodyPr/>
                    <a:lstStyle/>
                    <a:p>
                      <a:r>
                        <a:rPr lang="en-US" dirty="0"/>
                        <a:t>Ankur Sakhala</a:t>
                      </a:r>
                    </a:p>
                  </a:txBody>
                  <a:tcPr/>
                </a:tc>
                <a:extLst>
                  <a:ext uri="{0D108BD9-81ED-4DB2-BD59-A6C34878D82A}">
                    <a16:rowId xmlns:a16="http://schemas.microsoft.com/office/drawing/2014/main" val="10003"/>
                  </a:ext>
                </a:extLst>
              </a:tr>
              <a:tr h="370840">
                <a:tc>
                  <a:txBody>
                    <a:bodyPr/>
                    <a:lstStyle/>
                    <a:p>
                      <a:r>
                        <a:rPr lang="en-US" dirty="0"/>
                        <a:t>407023</a:t>
                      </a:r>
                    </a:p>
                  </a:txBody>
                  <a:tcPr/>
                </a:tc>
                <a:tc>
                  <a:txBody>
                    <a:bodyPr/>
                    <a:lstStyle/>
                    <a:p>
                      <a:r>
                        <a:rPr lang="en-US" dirty="0"/>
                        <a:t>Amita </a:t>
                      </a:r>
                      <a:r>
                        <a:rPr lang="en-US" dirty="0" err="1"/>
                        <a:t>Bodhe</a:t>
                      </a:r>
                      <a:endParaRPr lang="en-US" dirty="0"/>
                    </a:p>
                  </a:txBody>
                  <a:tcPr/>
                </a:tc>
                <a:extLst>
                  <a:ext uri="{0D108BD9-81ED-4DB2-BD59-A6C34878D82A}">
                    <a16:rowId xmlns:a16="http://schemas.microsoft.com/office/drawing/2014/main" val="2436562363"/>
                  </a:ext>
                </a:extLst>
              </a:tr>
            </a:tbl>
          </a:graphicData>
        </a:graphic>
      </p:graphicFrame>
      <p:sp>
        <p:nvSpPr>
          <p:cNvPr id="6" name="Subtitle 2"/>
          <p:cNvSpPr txBox="1">
            <a:spLocks/>
          </p:cNvSpPr>
          <p:nvPr/>
        </p:nvSpPr>
        <p:spPr>
          <a:xfrm>
            <a:off x="2209800" y="5375528"/>
            <a:ext cx="7696200" cy="838200"/>
          </a:xfrm>
          <a:prstGeom prst="rect">
            <a:avLst/>
          </a:prstGeom>
        </p:spPr>
        <p:txBody>
          <a:bodyPr vert="horz" lIns="91440" tIns="45720" rIns="91440" bIns="45720" rtlCol="0">
            <a:normAutofit fontScale="92500" lnSpcReduction="10000"/>
          </a:bodyPr>
          <a:lstStyle/>
          <a:p>
            <a:pPr algn="ctr" defTabSz="914400">
              <a:spcBef>
                <a:spcPct val="20000"/>
              </a:spcBef>
              <a:defRPr/>
            </a:pPr>
            <a:r>
              <a:rPr lang="en-US" sz="2400" dirty="0">
                <a:solidFill>
                  <a:schemeClr val="bg1"/>
                </a:solidFill>
              </a:rPr>
              <a:t>Guide</a:t>
            </a:r>
          </a:p>
          <a:p>
            <a:pPr algn="ctr">
              <a:spcBef>
                <a:spcPct val="20000"/>
              </a:spcBef>
              <a:defRPr/>
            </a:pPr>
            <a:r>
              <a:rPr lang="en-US" sz="2600" dirty="0">
                <a:solidFill>
                  <a:schemeClr val="tx1">
                    <a:tint val="75000"/>
                  </a:schemeClr>
                </a:solidFill>
              </a:rPr>
              <a:t>“</a:t>
            </a:r>
            <a:r>
              <a:rPr lang="en-IN" sz="2800" dirty="0">
                <a:latin typeface="Calibri" panose="020F0502020204030204" pitchFamily="34" charset="0"/>
              </a:rPr>
              <a:t>Prof. </a:t>
            </a:r>
            <a:r>
              <a:rPr lang="en-IN" sz="2800" dirty="0" err="1">
                <a:latin typeface="Calibri" panose="020F0502020204030204" pitchFamily="34" charset="0"/>
              </a:rPr>
              <a:t>S.M.Jaybhaye</a:t>
            </a:r>
            <a:r>
              <a:rPr lang="en-US" sz="2600" dirty="0">
                <a:solidFill>
                  <a:schemeClr val="tx1">
                    <a:tint val="75000"/>
                  </a:schemeClr>
                </a:solidFill>
              </a:rPr>
              <a:t>”</a:t>
            </a:r>
          </a:p>
          <a:p>
            <a:pPr algn="ctr" defTabSz="914400">
              <a:spcBef>
                <a:spcPct val="20000"/>
              </a:spcBef>
              <a:defRPr/>
            </a:pPr>
            <a:endParaRPr lang="en-US" sz="2200" dirty="0">
              <a:solidFill>
                <a:schemeClr val="tx1">
                  <a:tint val="75000"/>
                </a:schemeClr>
              </a:solidFill>
            </a:endParaRPr>
          </a:p>
          <a:p>
            <a:pPr algn="ctr" defTabSz="914400">
              <a:spcBef>
                <a:spcPct val="20000"/>
              </a:spcBef>
              <a:defRPr/>
            </a:pPr>
            <a:endParaRPr lang="en-US" sz="2400" dirty="0">
              <a:solidFill>
                <a:schemeClr val="tx1">
                  <a:tint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124374"/>
            <a:ext cx="7765322" cy="970450"/>
          </a:xfrm>
        </p:spPr>
        <p:txBody>
          <a:bodyPr/>
          <a:lstStyle/>
          <a:p>
            <a:r>
              <a:rPr lang="en-US"/>
              <a:t>Literature Survey</a:t>
            </a:r>
            <a:endParaRPr lang="en-US" dirty="0"/>
          </a:p>
        </p:txBody>
      </p:sp>
      <p:sp>
        <p:nvSpPr>
          <p:cNvPr id="6" name="Footer Placeholder 6">
            <a:extLst>
              <a:ext uri="{FF2B5EF4-FFF2-40B4-BE49-F238E27FC236}">
                <a16:creationId xmlns:a16="http://schemas.microsoft.com/office/drawing/2014/main" id="{E9F3684A-285E-4C14-972F-A3F057B56E4F}"/>
              </a:ext>
            </a:extLst>
          </p:cNvPr>
          <p:cNvSpPr>
            <a:spLocks noGrp="1"/>
          </p:cNvSpPr>
          <p:nvPr>
            <p:ph type="ftr" sz="quarter" idx="11"/>
          </p:nvPr>
        </p:nvSpPr>
        <p:spPr>
          <a:xfrm>
            <a:off x="2209348" y="5883277"/>
            <a:ext cx="6858453" cy="365125"/>
          </a:xfrm>
        </p:spPr>
        <p:txBody>
          <a:bodyPr/>
          <a:lstStyle/>
          <a:p>
            <a:r>
              <a:rPr lang="en-IN" b="1">
                <a:solidFill>
                  <a:srgbClr val="000000"/>
                </a:solidFill>
                <a:latin typeface="Calibri" panose="020F0502020204030204" pitchFamily="34" charset="0"/>
              </a:rPr>
              <a:t>PREDICTION OF CRYPTOCURRENCY PRICES USING MACHINE LEARNING BASED ON BLOCKCHAIN INFORMATION</a:t>
            </a:r>
            <a:endParaRPr lang="en-US" dirty="0"/>
          </a:p>
        </p:txBody>
      </p:sp>
      <p:sp>
        <p:nvSpPr>
          <p:cNvPr id="5" name="Slide Number Placeholder 4"/>
          <p:cNvSpPr>
            <a:spLocks noGrp="1"/>
          </p:cNvSpPr>
          <p:nvPr>
            <p:ph type="sldNum" sz="quarter" idx="12"/>
          </p:nvPr>
        </p:nvSpPr>
        <p:spPr>
          <a:xfrm>
            <a:off x="10514011" y="5883275"/>
            <a:ext cx="753545" cy="365125"/>
          </a:xfrm>
        </p:spPr>
        <p:txBody>
          <a:bodyPr/>
          <a:lstStyle/>
          <a:p>
            <a:fld id="{B6F15528-21DE-4FAA-801E-634DDDAF4B2B}" type="slidenum">
              <a:rPr lang="en-US" smtClean="0"/>
              <a:pPr/>
              <a:t>10</a:t>
            </a:fld>
            <a:endParaRPr lang="en-US"/>
          </a:p>
        </p:txBody>
      </p:sp>
      <p:pic>
        <p:nvPicPr>
          <p:cNvPr id="9" name="table">
            <a:extLst>
              <a:ext uri="{FF2B5EF4-FFF2-40B4-BE49-F238E27FC236}">
                <a16:creationId xmlns:a16="http://schemas.microsoft.com/office/drawing/2014/main" id="{509CAFAA-2B43-4AD9-BF6E-2856C1B290E7}"/>
              </a:ext>
            </a:extLst>
          </p:cNvPr>
          <p:cNvPicPr>
            <a:picLocks noChangeAspect="1"/>
          </p:cNvPicPr>
          <p:nvPr/>
        </p:nvPicPr>
        <p:blipFill>
          <a:blip r:embed="rId2"/>
          <a:stretch>
            <a:fillRect/>
          </a:stretch>
        </p:blipFill>
        <p:spPr>
          <a:xfrm>
            <a:off x="1658643" y="1524000"/>
            <a:ext cx="8874715" cy="4800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dirty="0"/>
              <a:t>Scope of the project</a:t>
            </a:r>
          </a:p>
        </p:txBody>
      </p:sp>
      <p:sp>
        <p:nvSpPr>
          <p:cNvPr id="3" name="Content Placeholder 2"/>
          <p:cNvSpPr>
            <a:spLocks noGrp="1"/>
          </p:cNvSpPr>
          <p:nvPr>
            <p:ph idx="1"/>
          </p:nvPr>
        </p:nvSpPr>
        <p:spPr>
          <a:xfrm>
            <a:off x="913795" y="1828801"/>
            <a:ext cx="5978072" cy="3866048"/>
          </a:xfrm>
        </p:spPr>
        <p:txBody>
          <a:bodyPr anchor="ctr">
            <a:normAutofit/>
          </a:bodyPr>
          <a:lstStyle/>
          <a:p>
            <a:pPr marL="36900" indent="0">
              <a:lnSpc>
                <a:spcPct val="90000"/>
              </a:lnSpc>
              <a:buNone/>
            </a:pPr>
            <a:endParaRPr lang="en-US" sz="1900" dirty="0"/>
          </a:p>
          <a:p>
            <a:pPr>
              <a:lnSpc>
                <a:spcPct val="90000"/>
              </a:lnSpc>
            </a:pPr>
            <a:r>
              <a:rPr lang="en-US" sz="1900" dirty="0"/>
              <a:t>We have found all the factors affecting the price of bitcoin and all other cryptocurrencies with the help of machine learning algorithms.</a:t>
            </a:r>
          </a:p>
          <a:p>
            <a:pPr>
              <a:lnSpc>
                <a:spcPct val="90000"/>
              </a:lnSpc>
            </a:pPr>
            <a:r>
              <a:rPr lang="en-US" sz="1900" dirty="0"/>
              <a:t>This bot helps the user take decisions about trading cryptocurrencies by predicting the future prices based on various factors.</a:t>
            </a:r>
          </a:p>
          <a:p>
            <a:pPr>
              <a:lnSpc>
                <a:spcPct val="90000"/>
              </a:lnSpc>
            </a:pPr>
            <a:r>
              <a:rPr lang="en-US" sz="1900" dirty="0"/>
              <a:t>It also helps the user by making transactions automatically on their behalf.</a:t>
            </a:r>
          </a:p>
        </p:txBody>
      </p:sp>
      <p:pic>
        <p:nvPicPr>
          <p:cNvPr id="17" name="Picture 14">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18" name="Graphic 11" descr="Users">
            <a:extLst>
              <a:ext uri="{FF2B5EF4-FFF2-40B4-BE49-F238E27FC236}">
                <a16:creationId xmlns:a16="http://schemas.microsoft.com/office/drawing/2014/main" id="{9B85AFA5-5036-42CD-9838-70360DECE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2945" y="1197355"/>
            <a:ext cx="3995592" cy="3995592"/>
          </a:xfrm>
          <a:prstGeom prst="rect">
            <a:avLst/>
          </a:prstGeom>
        </p:spPr>
      </p:pic>
      <p:sp>
        <p:nvSpPr>
          <p:cNvPr id="8" name="Footer Placeholder 6">
            <a:extLst>
              <a:ext uri="{FF2B5EF4-FFF2-40B4-BE49-F238E27FC236}">
                <a16:creationId xmlns:a16="http://schemas.microsoft.com/office/drawing/2014/main" id="{52C4D441-0EB1-4386-AE6C-AB42767A8000}"/>
              </a:ext>
            </a:extLst>
          </p:cNvPr>
          <p:cNvSpPr>
            <a:spLocks noGrp="1"/>
          </p:cNvSpPr>
          <p:nvPr>
            <p:ph type="ftr" sz="quarter" idx="11"/>
          </p:nvPr>
        </p:nvSpPr>
        <p:spPr>
          <a:xfrm>
            <a:off x="913795" y="5883275"/>
            <a:ext cx="6672865" cy="365125"/>
          </a:xfrm>
        </p:spPr>
        <p:txBody>
          <a:bodyPr>
            <a:normAutofit/>
          </a:bodyPr>
          <a:lstStyle/>
          <a:p>
            <a:pPr>
              <a:spcAft>
                <a:spcPts val="600"/>
              </a:spcAft>
            </a:pPr>
            <a:r>
              <a:rPr lang="en-IN" b="1">
                <a:latin typeface="Calibri" panose="020F0502020204030204" pitchFamily="34" charset="0"/>
              </a:rPr>
              <a:t>PREDICTION OF CRYPTOCURRENCY PRICES USING MACHINE LEARNING BASED ON BLOCKCHAIN INFORMATION</a:t>
            </a:r>
            <a:endParaRPr lang="en-US"/>
          </a:p>
        </p:txBody>
      </p:sp>
      <p:sp>
        <p:nvSpPr>
          <p:cNvPr id="6" name="Slide Number Placeholder 5"/>
          <p:cNvSpPr>
            <a:spLocks noGrp="1"/>
          </p:cNvSpPr>
          <p:nvPr>
            <p:ph type="sldNum" sz="quarter" idx="12"/>
          </p:nvPr>
        </p:nvSpPr>
        <p:spPr>
          <a:xfrm>
            <a:off x="10514011" y="5883275"/>
            <a:ext cx="753545" cy="365125"/>
          </a:xfrm>
        </p:spPr>
        <p:txBody>
          <a:bodyPr>
            <a:normAutofit/>
          </a:bodyPr>
          <a:lstStyle/>
          <a:p>
            <a:pPr>
              <a:spcAft>
                <a:spcPts val="600"/>
              </a:spcAft>
            </a:pPr>
            <a:fld id="{B6F15528-21DE-4FAA-801E-634DDDAF4B2B}" type="slidenum">
              <a:rPr lang="en-US" smtClean="0"/>
              <a:pPr>
                <a:spcAft>
                  <a:spcPts val="600"/>
                </a:spcAft>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715" y="79973"/>
            <a:ext cx="8911687" cy="1280890"/>
          </a:xfrm>
        </p:spPr>
        <p:txBody>
          <a:bodyPr/>
          <a:lstStyle/>
          <a:p>
            <a:r>
              <a:rPr lang="en-US" b="1" dirty="0"/>
              <a:t>RNN VS LSTM</a:t>
            </a:r>
            <a:endParaRPr lang="en-IN" b="1"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0426" y="1306058"/>
            <a:ext cx="4775034" cy="1627560"/>
          </a:xfrm>
        </p:spPr>
      </p:pic>
      <p:sp>
        <p:nvSpPr>
          <p:cNvPr id="7" name="Content Placeholder 5"/>
          <p:cNvSpPr txBox="1">
            <a:spLocks/>
          </p:cNvSpPr>
          <p:nvPr/>
        </p:nvSpPr>
        <p:spPr>
          <a:xfrm>
            <a:off x="998606" y="4281162"/>
            <a:ext cx="4338674" cy="17610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497" y="3374317"/>
            <a:ext cx="7077920" cy="3135936"/>
          </a:xfrm>
          <a:prstGeom prst="rect">
            <a:avLst/>
          </a:prstGeom>
        </p:spPr>
      </p:pic>
      <p:sp>
        <p:nvSpPr>
          <p:cNvPr id="3" name="Footer Placeholder 2"/>
          <p:cNvSpPr>
            <a:spLocks noGrp="1"/>
          </p:cNvSpPr>
          <p:nvPr>
            <p:ph type="ftr" sz="quarter" idx="11"/>
          </p:nvPr>
        </p:nvSpPr>
        <p:spPr/>
        <p:txBody>
          <a:bodyPr/>
          <a:lstStyle/>
          <a:p>
            <a:r>
              <a:rPr lang="en-IN"/>
              <a:t>Machine Learning Algorithms for Cryptocurrency price prediction.</a:t>
            </a:r>
          </a:p>
        </p:txBody>
      </p:sp>
      <p:sp>
        <p:nvSpPr>
          <p:cNvPr id="4" name="Slide Number Placeholder 3"/>
          <p:cNvSpPr>
            <a:spLocks noGrp="1"/>
          </p:cNvSpPr>
          <p:nvPr>
            <p:ph type="sldNum" sz="quarter" idx="12"/>
          </p:nvPr>
        </p:nvSpPr>
        <p:spPr/>
        <p:txBody>
          <a:bodyPr/>
          <a:lstStyle/>
          <a:p>
            <a:fld id="{52F275D2-A153-4E5A-9C52-6CC3E0A6C3BB}" type="slidenum">
              <a:rPr lang="en-IN" smtClean="0"/>
              <a:t>12</a:t>
            </a:fld>
            <a:endParaRPr lang="en-IN"/>
          </a:p>
        </p:txBody>
      </p:sp>
      <p:sp>
        <p:nvSpPr>
          <p:cNvPr id="10" name="TextBox 9">
            <a:extLst>
              <a:ext uri="{FF2B5EF4-FFF2-40B4-BE49-F238E27FC236}">
                <a16:creationId xmlns:a16="http://schemas.microsoft.com/office/drawing/2014/main" id="{E51EC608-8A98-4973-B4B7-24A9B5D54310}"/>
              </a:ext>
            </a:extLst>
          </p:cNvPr>
          <p:cNvSpPr txBox="1"/>
          <p:nvPr/>
        </p:nvSpPr>
        <p:spPr>
          <a:xfrm>
            <a:off x="471981" y="3819497"/>
            <a:ext cx="4023820" cy="1200329"/>
          </a:xfrm>
          <a:prstGeom prst="rect">
            <a:avLst/>
          </a:prstGeom>
          <a:noFill/>
        </p:spPr>
        <p:txBody>
          <a:bodyPr wrap="square" rtlCol="0">
            <a:spAutoFit/>
          </a:bodyPr>
          <a:lstStyle/>
          <a:p>
            <a:r>
              <a:rPr lang="en-US" dirty="0"/>
              <a:t>LSTM Long Short term Memory have blocks with gates</a:t>
            </a:r>
          </a:p>
          <a:p>
            <a:r>
              <a:rPr lang="en-US" dirty="0" err="1"/>
              <a:t>Forget,Input</a:t>
            </a:r>
            <a:r>
              <a:rPr lang="en-US" dirty="0"/>
              <a:t> and Output gate.</a:t>
            </a:r>
          </a:p>
          <a:p>
            <a:endParaRPr lang="en-IN" dirty="0"/>
          </a:p>
        </p:txBody>
      </p:sp>
      <p:sp>
        <p:nvSpPr>
          <p:cNvPr id="11" name="TextBox 10">
            <a:extLst>
              <a:ext uri="{FF2B5EF4-FFF2-40B4-BE49-F238E27FC236}">
                <a16:creationId xmlns:a16="http://schemas.microsoft.com/office/drawing/2014/main" id="{678FBD58-02D6-4662-BEF2-A82C84198C47}"/>
              </a:ext>
            </a:extLst>
          </p:cNvPr>
          <p:cNvSpPr txBox="1"/>
          <p:nvPr/>
        </p:nvSpPr>
        <p:spPr>
          <a:xfrm>
            <a:off x="6059656" y="1394190"/>
            <a:ext cx="5751344" cy="1200329"/>
          </a:xfrm>
          <a:prstGeom prst="rect">
            <a:avLst/>
          </a:prstGeom>
          <a:noFill/>
        </p:spPr>
        <p:txBody>
          <a:bodyPr wrap="square" rtlCol="0">
            <a:spAutoFit/>
          </a:bodyPr>
          <a:lstStyle/>
          <a:p>
            <a:r>
              <a:rPr lang="en-US" dirty="0"/>
              <a:t>RNN Recurrent Neural Network has neurons that remember the previous segment but Backpropagation gave “Vanishing gradient problem”.</a:t>
            </a:r>
          </a:p>
          <a:p>
            <a:endParaRPr lang="en-IN" dirty="0"/>
          </a:p>
        </p:txBody>
      </p:sp>
    </p:spTree>
    <p:extLst>
      <p:ext uri="{BB962C8B-B14F-4D97-AF65-F5344CB8AC3E}">
        <p14:creationId xmlns:p14="http://schemas.microsoft.com/office/powerpoint/2010/main" val="369095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031849-E94A-41B4-B933-9ED896E986F1}"/>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a:t> Feature Extraction</a:t>
            </a:r>
          </a:p>
        </p:txBody>
      </p:sp>
      <p:sp>
        <p:nvSpPr>
          <p:cNvPr id="18" name="TextBox 5">
            <a:extLst>
              <a:ext uri="{FF2B5EF4-FFF2-40B4-BE49-F238E27FC236}">
                <a16:creationId xmlns:a16="http://schemas.microsoft.com/office/drawing/2014/main" id="{318455EC-3040-41EA-982E-59F6ECC8CB0E}"/>
              </a:ext>
            </a:extLst>
          </p:cNvPr>
          <p:cNvSpPr txBox="1"/>
          <p:nvPr/>
        </p:nvSpPr>
        <p:spPr>
          <a:xfrm>
            <a:off x="913795" y="1732449"/>
            <a:ext cx="5546272" cy="4058751"/>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tx2"/>
              </a:buClr>
              <a:buSzPct val="70000"/>
              <a:buFont typeface="Wingdings 2" charset="2"/>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 compiled several network-based features to develop our supervised machine learning algorithms. The feature families we selected using the following approach. The goal is to predict the price of Bitcoin in USD one min in advance. All features are computed using only information available an min prior to the target prediction time, and for node features we used both in and out degree. The following features were extracted: </a:t>
            </a:r>
          </a:p>
          <a:p>
            <a:pPr marL="342900" indent="-3429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current Bitcoin price</a:t>
            </a:r>
          </a:p>
          <a:p>
            <a:pPr marL="342900" indent="-3429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net ﬂow per hour </a:t>
            </a:r>
          </a:p>
          <a:p>
            <a:pPr marL="342900" indent="-3429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number of transactions per hour </a:t>
            </a:r>
          </a:p>
          <a:p>
            <a:pPr marL="342900" indent="-3429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mean transaction value </a:t>
            </a:r>
          </a:p>
          <a:p>
            <a:pPr marL="342900" indent="-3429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median transaction value </a:t>
            </a:r>
          </a:p>
          <a:p>
            <a:pPr marL="342900" indent="-342900">
              <a:lnSpc>
                <a:spcPct val="90000"/>
              </a:lnSpc>
              <a:spcBef>
                <a:spcPct val="20000"/>
              </a:spcBef>
              <a:spcAft>
                <a:spcPts val="600"/>
              </a:spcAft>
              <a:buClr>
                <a:schemeClr val="tx2"/>
              </a:buClr>
              <a:buSzPct val="70000"/>
              <a:buFont typeface="Wingdings 2" charset="2"/>
              <a:buAutoNum type="arabicPeriod"/>
            </a:pPr>
            <a:r>
              <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average node in- and out-degree 7. median node degree 8. alpha constant of power law 9. total number of Bitcoin mined 10. number of new addresses 11. mean initial deposit amount among new addresses 12. number of transactions performed by new addresses</a:t>
            </a:r>
          </a:p>
          <a:p>
            <a:pPr>
              <a:lnSpc>
                <a:spcPct val="90000"/>
              </a:lnSpc>
              <a:spcBef>
                <a:spcPct val="20000"/>
              </a:spcBef>
              <a:spcAft>
                <a:spcPts val="600"/>
              </a:spcAft>
              <a:buClr>
                <a:schemeClr val="tx2"/>
              </a:buClr>
              <a:buSzPct val="70000"/>
              <a:buFont typeface="Wingdings 2" charset="2"/>
            </a:pPr>
            <a:endParaRPr lang="en-US" sz="1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 name="Graphic 9" descr="LaptopSecure">
            <a:extLst>
              <a:ext uri="{FF2B5EF4-FFF2-40B4-BE49-F238E27FC236}">
                <a16:creationId xmlns:a16="http://schemas.microsoft.com/office/drawing/2014/main" id="{7DA0C49C-DD2B-46B9-ACAD-3B5B4B159C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0289" y="2132822"/>
            <a:ext cx="3258006" cy="3258006"/>
          </a:xfrm>
          <a:prstGeom prst="rect">
            <a:avLst/>
          </a:prstGeom>
        </p:spPr>
      </p:pic>
      <p:sp>
        <p:nvSpPr>
          <p:cNvPr id="2" name="Footer Placeholder 1">
            <a:extLst>
              <a:ext uri="{FF2B5EF4-FFF2-40B4-BE49-F238E27FC236}">
                <a16:creationId xmlns:a16="http://schemas.microsoft.com/office/drawing/2014/main" id="{A3872E94-39BC-4F85-B02B-957628F85488}"/>
              </a:ext>
            </a:extLst>
          </p:cNvPr>
          <p:cNvSpPr>
            <a:spLocks noGrp="1"/>
          </p:cNvSpPr>
          <p:nvPr>
            <p:ph type="ftr" sz="quarter" idx="11"/>
          </p:nvPr>
        </p:nvSpPr>
        <p:spPr>
          <a:xfrm>
            <a:off x="913795" y="5883275"/>
            <a:ext cx="6672865" cy="365125"/>
          </a:xfrm>
        </p:spPr>
        <p:txBody>
          <a:bodyPr vert="horz" lIns="91440" tIns="45720" rIns="91440" bIns="45720" rtlCol="0" anchor="ctr">
            <a:normAutofit/>
          </a:bodyPr>
          <a:lstStyle/>
          <a:p>
            <a:pPr defTabSz="914400">
              <a:spcAft>
                <a:spcPts val="600"/>
              </a:spcAft>
            </a:pPr>
            <a:r>
              <a:rPr lang="en-US"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3" name="Slide Number Placeholder 2">
            <a:extLst>
              <a:ext uri="{FF2B5EF4-FFF2-40B4-BE49-F238E27FC236}">
                <a16:creationId xmlns:a16="http://schemas.microsoft.com/office/drawing/2014/main" id="{796E0D86-6A9A-429A-8C63-841DBC31514C}"/>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B6F15528-21DE-4FAA-801E-634DDDAF4B2B}" type="slidenum">
              <a:rPr lang="en-US" smtClean="0"/>
              <a:pPr defTabSz="914400">
                <a:spcAft>
                  <a:spcPts val="600"/>
                </a:spcAft>
              </a:pPr>
              <a:t>13</a:t>
            </a:fld>
            <a:endParaRPr lang="en-US"/>
          </a:p>
        </p:txBody>
      </p:sp>
    </p:spTree>
    <p:extLst>
      <p:ext uri="{BB962C8B-B14F-4D97-AF65-F5344CB8AC3E}">
        <p14:creationId xmlns:p14="http://schemas.microsoft.com/office/powerpoint/2010/main" val="89537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pPr>
              <a:lnSpc>
                <a:spcPct val="90000"/>
              </a:lnSpc>
            </a:pPr>
            <a:r>
              <a:rPr lang="en-US" sz="3100"/>
              <a:t>Hardware and Software Requirements</a:t>
            </a:r>
          </a:p>
        </p:txBody>
      </p:sp>
      <p:sp>
        <p:nvSpPr>
          <p:cNvPr id="3" name="Content Placeholder 2"/>
          <p:cNvSpPr>
            <a:spLocks noGrp="1"/>
          </p:cNvSpPr>
          <p:nvPr>
            <p:ph idx="1"/>
          </p:nvPr>
        </p:nvSpPr>
        <p:spPr>
          <a:xfrm>
            <a:off x="913795" y="1828801"/>
            <a:ext cx="5978072" cy="3866048"/>
          </a:xfrm>
        </p:spPr>
        <p:txBody>
          <a:bodyPr anchor="ctr">
            <a:normAutofit/>
          </a:bodyPr>
          <a:lstStyle/>
          <a:p>
            <a:pPr>
              <a:buNone/>
            </a:pPr>
            <a:r>
              <a:rPr lang="en-US" dirty="0"/>
              <a:t>SOFTWARE : </a:t>
            </a:r>
          </a:p>
          <a:p>
            <a:r>
              <a:rPr lang="en-US" dirty="0" err="1"/>
              <a:t>Scikits</a:t>
            </a:r>
            <a:r>
              <a:rPr lang="en-US" dirty="0"/>
              <a:t> Library and </a:t>
            </a:r>
            <a:r>
              <a:rPr lang="en-US" dirty="0" err="1"/>
              <a:t>Jupyter</a:t>
            </a:r>
            <a:r>
              <a:rPr lang="en-US" dirty="0"/>
              <a:t> Notebook</a:t>
            </a:r>
          </a:p>
          <a:p>
            <a:r>
              <a:rPr lang="en-US" dirty="0"/>
              <a:t>Python 3.6 and above</a:t>
            </a:r>
          </a:p>
          <a:p>
            <a:r>
              <a:rPr lang="en-US" dirty="0"/>
              <a:t>MATLAB/Octave.</a:t>
            </a:r>
          </a:p>
          <a:p>
            <a:r>
              <a:rPr lang="en-US" dirty="0"/>
              <a:t>Nodejs</a:t>
            </a:r>
          </a:p>
          <a:p>
            <a:pPr>
              <a:buNone/>
            </a:pPr>
            <a:r>
              <a:rPr lang="en-US" dirty="0"/>
              <a:t>Hardware : </a:t>
            </a:r>
          </a:p>
          <a:p>
            <a:r>
              <a:rPr lang="en-IN" dirty="0">
                <a:effectLst/>
              </a:rPr>
              <a:t>Nvidia Tesla K80</a:t>
            </a:r>
          </a:p>
          <a:p>
            <a:r>
              <a:rPr lang="en-IN" dirty="0">
                <a:effectLst/>
              </a:rPr>
              <a:t>8 Gb Ram</a:t>
            </a:r>
            <a:endParaRPr lang="en-US" dirty="0"/>
          </a:p>
          <a:p>
            <a:endParaRPr lang="en-US" dirty="0"/>
          </a:p>
        </p:txBody>
      </p:sp>
      <p:pic>
        <p:nvPicPr>
          <p:cNvPr id="21" name="Picture 13">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11" name="Graphic 10" descr="Computer">
            <a:extLst>
              <a:ext uri="{FF2B5EF4-FFF2-40B4-BE49-F238E27FC236}">
                <a16:creationId xmlns:a16="http://schemas.microsoft.com/office/drawing/2014/main" id="{CD8E1144-EECF-42BB-AFDE-B2A38ADCED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2945" y="1197355"/>
            <a:ext cx="3995592" cy="3995592"/>
          </a:xfrm>
          <a:prstGeom prst="rect">
            <a:avLst/>
          </a:prstGeom>
        </p:spPr>
      </p:pic>
      <p:sp>
        <p:nvSpPr>
          <p:cNvPr id="7" name="Footer Placeholder 6">
            <a:extLst>
              <a:ext uri="{FF2B5EF4-FFF2-40B4-BE49-F238E27FC236}">
                <a16:creationId xmlns:a16="http://schemas.microsoft.com/office/drawing/2014/main" id="{EA2A5FD6-804C-4E4B-8A50-72200E206DF9}"/>
              </a:ext>
            </a:extLst>
          </p:cNvPr>
          <p:cNvSpPr>
            <a:spLocks noGrp="1"/>
          </p:cNvSpPr>
          <p:nvPr>
            <p:ph type="ftr" sz="quarter" idx="11"/>
          </p:nvPr>
        </p:nvSpPr>
        <p:spPr>
          <a:xfrm>
            <a:off x="913795" y="5883275"/>
            <a:ext cx="6672865" cy="365125"/>
          </a:xfrm>
        </p:spPr>
        <p:txBody>
          <a:bodyPr>
            <a:normAutofit/>
          </a:bodyPr>
          <a:lstStyle/>
          <a:p>
            <a:pPr>
              <a:spcAft>
                <a:spcPts val="600"/>
              </a:spcAft>
            </a:pPr>
            <a:r>
              <a:rPr lang="en-IN" b="1">
                <a:latin typeface="Calibri" panose="020F0502020204030204" pitchFamily="34" charset="0"/>
              </a:rPr>
              <a:t>PREDICTION OF CRYPTOCURRENCY PRICES USING MACHINE LEARNING BASED ON BLOCKCHAIN INFORMATION</a:t>
            </a:r>
            <a:endParaRPr lang="en-US"/>
          </a:p>
        </p:txBody>
      </p:sp>
      <p:sp>
        <p:nvSpPr>
          <p:cNvPr id="6" name="Slide Number Placeholder 5"/>
          <p:cNvSpPr>
            <a:spLocks noGrp="1"/>
          </p:cNvSpPr>
          <p:nvPr>
            <p:ph type="sldNum" sz="quarter" idx="12"/>
          </p:nvPr>
        </p:nvSpPr>
        <p:spPr>
          <a:xfrm>
            <a:off x="10514011" y="5883275"/>
            <a:ext cx="753545" cy="365125"/>
          </a:xfrm>
        </p:spPr>
        <p:txBody>
          <a:bodyPr>
            <a:normAutofit/>
          </a:bodyPr>
          <a:lstStyle/>
          <a:p>
            <a:pPr>
              <a:spcAft>
                <a:spcPts val="600"/>
              </a:spcAft>
            </a:pPr>
            <a:fld id="{B6F15528-21DE-4FAA-801E-634DDDAF4B2B}" type="slidenum">
              <a:rPr lang="en-US" smtClean="0"/>
              <a:pPr>
                <a:spcAft>
                  <a:spcPts val="600"/>
                </a:spcAft>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46B4A57-16D5-4530-9C01-2F17C5291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77" y="643467"/>
            <a:ext cx="10511445" cy="5571066"/>
          </a:xfrm>
          <a:prstGeom prst="rect">
            <a:avLst/>
          </a:prstGeom>
        </p:spPr>
      </p:pic>
      <p:sp>
        <p:nvSpPr>
          <p:cNvPr id="4" name="Footer Placeholder 3">
            <a:extLst>
              <a:ext uri="{FF2B5EF4-FFF2-40B4-BE49-F238E27FC236}">
                <a16:creationId xmlns:a16="http://schemas.microsoft.com/office/drawing/2014/main" id="{69B8EB1A-3708-42DF-AAAC-181A7A903083}"/>
              </a:ext>
            </a:extLst>
          </p:cNvPr>
          <p:cNvSpPr>
            <a:spLocks noGrp="1"/>
          </p:cNvSpPr>
          <p:nvPr>
            <p:ph type="ftr" sz="quarter" idx="11"/>
          </p:nvPr>
        </p:nvSpPr>
        <p:spPr>
          <a:xfrm>
            <a:off x="913795" y="6382038"/>
            <a:ext cx="6672865" cy="365125"/>
          </a:xfrm>
        </p:spPr>
        <p:txBody>
          <a:bodyPr vert="horz" lIns="91440" tIns="45720" rIns="91440" bIns="45720" rtlCol="0" anchor="ctr">
            <a:normAutofit/>
          </a:bodyPr>
          <a:lstStyle/>
          <a:p>
            <a:pPr>
              <a:spcAft>
                <a:spcPts val="600"/>
              </a:spcAft>
            </a:pPr>
            <a:r>
              <a:rPr lang="en-US"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5" name="Slide Number Placeholder 4">
            <a:extLst>
              <a:ext uri="{FF2B5EF4-FFF2-40B4-BE49-F238E27FC236}">
                <a16:creationId xmlns:a16="http://schemas.microsoft.com/office/drawing/2014/main" id="{15FDC2EC-BDA0-475E-994F-9B930C9B6D94}"/>
              </a:ext>
            </a:extLst>
          </p:cNvPr>
          <p:cNvSpPr>
            <a:spLocks noGrp="1"/>
          </p:cNvSpPr>
          <p:nvPr>
            <p:ph type="sldNum" sz="quarter" idx="12"/>
          </p:nvPr>
        </p:nvSpPr>
        <p:spPr>
          <a:xfrm>
            <a:off x="10514011" y="6382038"/>
            <a:ext cx="753545" cy="365125"/>
          </a:xfrm>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15</a:t>
            </a:fld>
            <a:endParaRPr lang="en-US"/>
          </a:p>
        </p:txBody>
      </p:sp>
      <p:sp>
        <p:nvSpPr>
          <p:cNvPr id="32" name="Rectangle 31">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817062-082F-4282-9819-A265B2C44B43}"/>
              </a:ext>
            </a:extLst>
          </p:cNvPr>
          <p:cNvSpPr txBox="1"/>
          <p:nvPr/>
        </p:nvSpPr>
        <p:spPr>
          <a:xfrm>
            <a:off x="1066800" y="762000"/>
            <a:ext cx="3581400" cy="523220"/>
          </a:xfrm>
          <a:prstGeom prst="rect">
            <a:avLst/>
          </a:prstGeom>
          <a:noFill/>
        </p:spPr>
        <p:txBody>
          <a:bodyPr wrap="square" rtlCol="0">
            <a:spAutoFit/>
          </a:bodyPr>
          <a:lstStyle/>
          <a:p>
            <a:r>
              <a:rPr lang="en-IN" sz="2800" dirty="0">
                <a:solidFill>
                  <a:schemeClr val="bg1"/>
                </a:solidFill>
              </a:rPr>
              <a:t>Architecture</a:t>
            </a:r>
          </a:p>
        </p:txBody>
      </p:sp>
    </p:spTree>
    <p:extLst>
      <p:ext uri="{BB962C8B-B14F-4D97-AF65-F5344CB8AC3E}">
        <p14:creationId xmlns:p14="http://schemas.microsoft.com/office/powerpoint/2010/main" val="13457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74A70E-AC0A-4A10-B709-E2B2F89F5AC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4" name="Footer Placeholder 3">
            <a:extLst>
              <a:ext uri="{FF2B5EF4-FFF2-40B4-BE49-F238E27FC236}">
                <a16:creationId xmlns:a16="http://schemas.microsoft.com/office/drawing/2014/main" id="{9E25883E-F917-44B8-9F9C-FC849EB64609}"/>
              </a:ext>
            </a:extLst>
          </p:cNvPr>
          <p:cNvSpPr>
            <a:spLocks noGrp="1"/>
          </p:cNvSpPr>
          <p:nvPr>
            <p:ph type="ftr" sz="quarter" idx="11"/>
          </p:nvPr>
        </p:nvSpPr>
        <p:spPr>
          <a:xfrm>
            <a:off x="913795" y="5883275"/>
            <a:ext cx="6672865" cy="365125"/>
          </a:xfrm>
        </p:spPr>
        <p:txBody>
          <a:bodyPr vert="horz" lIns="91440" tIns="45720" rIns="91440" bIns="45720" rtlCol="0" anchor="ctr">
            <a:normAutofit/>
          </a:bodyPr>
          <a:lstStyle/>
          <a:p>
            <a:pPr>
              <a:spcAft>
                <a:spcPts val="600"/>
              </a:spcAft>
            </a:pPr>
            <a:r>
              <a:rPr lang="en-US" kern="1200">
                <a:solidFill>
                  <a:srgbClr val="FFFFFF"/>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5" name="Slide Number Placeholder 4">
            <a:extLst>
              <a:ext uri="{FF2B5EF4-FFF2-40B4-BE49-F238E27FC236}">
                <a16:creationId xmlns:a16="http://schemas.microsoft.com/office/drawing/2014/main" id="{6326FCD5-AC1E-4DE0-8CBC-8788E65CF021}"/>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a:spcAft>
                <a:spcPts val="600"/>
              </a:spcAft>
            </a:pPr>
            <a:fld id="{B6F15528-21DE-4FAA-801E-634DDDAF4B2B}"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1954185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6">
            <a:extLst>
              <a:ext uri="{FF2B5EF4-FFF2-40B4-BE49-F238E27FC236}">
                <a16:creationId xmlns:a16="http://schemas.microsoft.com/office/drawing/2014/main" id="{9116C4D2-8140-4919-993E-74CEDFEF5C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0132" y="643467"/>
            <a:ext cx="7211735" cy="5571066"/>
          </a:xfrm>
          <a:prstGeom prst="rect">
            <a:avLst/>
          </a:prstGeom>
        </p:spPr>
      </p:pic>
      <p:sp>
        <p:nvSpPr>
          <p:cNvPr id="4" name="Footer Placeholder 3">
            <a:extLst>
              <a:ext uri="{FF2B5EF4-FFF2-40B4-BE49-F238E27FC236}">
                <a16:creationId xmlns:a16="http://schemas.microsoft.com/office/drawing/2014/main" id="{A74C97FD-DD82-4AD5-9008-84FFF3C63EE1}"/>
              </a:ext>
            </a:extLst>
          </p:cNvPr>
          <p:cNvSpPr>
            <a:spLocks noGrp="1"/>
          </p:cNvSpPr>
          <p:nvPr>
            <p:ph type="ftr" sz="quarter" idx="11"/>
          </p:nvPr>
        </p:nvSpPr>
        <p:spPr>
          <a:xfrm>
            <a:off x="913795" y="6370163"/>
            <a:ext cx="6672865" cy="365125"/>
          </a:xfrm>
        </p:spPr>
        <p:txBody>
          <a:bodyPr vert="horz" lIns="91440" tIns="45720" rIns="91440" bIns="45720" rtlCol="0" anchor="ctr">
            <a:normAutofit/>
          </a:bodyPr>
          <a:lstStyle/>
          <a:p>
            <a:pPr>
              <a:spcAft>
                <a:spcPts val="600"/>
              </a:spcAft>
            </a:pPr>
            <a:r>
              <a:rPr lang="en-US" kern="1200">
                <a:solidFill>
                  <a:schemeClr val="bg1"/>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5" name="Slide Number Placeholder 4">
            <a:extLst>
              <a:ext uri="{FF2B5EF4-FFF2-40B4-BE49-F238E27FC236}">
                <a16:creationId xmlns:a16="http://schemas.microsoft.com/office/drawing/2014/main" id="{AD458989-AA34-445D-9F03-B70515C484F9}"/>
              </a:ext>
            </a:extLst>
          </p:cNvPr>
          <p:cNvSpPr>
            <a:spLocks noGrp="1"/>
          </p:cNvSpPr>
          <p:nvPr>
            <p:ph type="sldNum" sz="quarter" idx="12"/>
          </p:nvPr>
        </p:nvSpPr>
        <p:spPr>
          <a:xfrm>
            <a:off x="10514011" y="6370163"/>
            <a:ext cx="753545" cy="365125"/>
          </a:xfrm>
        </p:spPr>
        <p:txBody>
          <a:bodyPr vert="horz" lIns="91440" tIns="45720" rIns="91440" bIns="45720" rtlCol="0" anchor="ctr">
            <a:normAutofit/>
          </a:bodyPr>
          <a:lstStyle/>
          <a:p>
            <a:pPr>
              <a:spcAft>
                <a:spcPts val="600"/>
              </a:spcAft>
            </a:pPr>
            <a:fld id="{B6F15528-21DE-4FAA-801E-634DDDAF4B2B}" type="slidenum">
              <a:rPr lang="en-US">
                <a:solidFill>
                  <a:schemeClr val="bg1"/>
                </a:solidFill>
              </a:rPr>
              <a:pPr>
                <a:spcAft>
                  <a:spcPts val="600"/>
                </a:spcAft>
              </a:pPr>
              <a:t>17</a:t>
            </a:fld>
            <a:endParaRPr lang="en-US">
              <a:solidFill>
                <a:schemeClr val="bg1"/>
              </a:solidFill>
            </a:endParaRPr>
          </a:p>
        </p:txBody>
      </p:sp>
    </p:spTree>
    <p:extLst>
      <p:ext uri="{BB962C8B-B14F-4D97-AF65-F5344CB8AC3E}">
        <p14:creationId xmlns:p14="http://schemas.microsoft.com/office/powerpoint/2010/main" val="268782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4A727A1-1D38-4B8F-B9DE-6D5029299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89" y="643467"/>
            <a:ext cx="6632221" cy="5571066"/>
          </a:xfrm>
          <a:prstGeom prst="rect">
            <a:avLst/>
          </a:prstGeom>
        </p:spPr>
      </p:pic>
      <p:sp>
        <p:nvSpPr>
          <p:cNvPr id="4" name="Footer Placeholder 3">
            <a:extLst>
              <a:ext uri="{FF2B5EF4-FFF2-40B4-BE49-F238E27FC236}">
                <a16:creationId xmlns:a16="http://schemas.microsoft.com/office/drawing/2014/main" id="{42AD5A66-BEAA-48E2-8C01-1FBFB8C1058E}"/>
              </a:ext>
            </a:extLst>
          </p:cNvPr>
          <p:cNvSpPr>
            <a:spLocks noGrp="1"/>
          </p:cNvSpPr>
          <p:nvPr>
            <p:ph type="ftr" sz="quarter" idx="11"/>
          </p:nvPr>
        </p:nvSpPr>
        <p:spPr>
          <a:xfrm>
            <a:off x="913795" y="6370163"/>
            <a:ext cx="6672865" cy="365125"/>
          </a:xfrm>
        </p:spPr>
        <p:txBody>
          <a:bodyPr vert="horz" lIns="91440" tIns="45720" rIns="91440" bIns="45720" rtlCol="0" anchor="ctr">
            <a:normAutofit/>
          </a:bodyPr>
          <a:lstStyle/>
          <a:p>
            <a:pPr>
              <a:spcAft>
                <a:spcPts val="600"/>
              </a:spcAft>
            </a:pPr>
            <a:r>
              <a:rPr lang="en-US" kern="1200">
                <a:solidFill>
                  <a:schemeClr val="bg1"/>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5" name="Slide Number Placeholder 4">
            <a:extLst>
              <a:ext uri="{FF2B5EF4-FFF2-40B4-BE49-F238E27FC236}">
                <a16:creationId xmlns:a16="http://schemas.microsoft.com/office/drawing/2014/main" id="{8425768F-E3C1-482F-96CA-601B85D5EACC}"/>
              </a:ext>
            </a:extLst>
          </p:cNvPr>
          <p:cNvSpPr>
            <a:spLocks noGrp="1"/>
          </p:cNvSpPr>
          <p:nvPr>
            <p:ph type="sldNum" sz="quarter" idx="12"/>
          </p:nvPr>
        </p:nvSpPr>
        <p:spPr>
          <a:xfrm>
            <a:off x="10514011" y="6370163"/>
            <a:ext cx="753545" cy="365125"/>
          </a:xfrm>
        </p:spPr>
        <p:txBody>
          <a:bodyPr vert="horz" lIns="91440" tIns="45720" rIns="91440" bIns="45720" rtlCol="0" anchor="ctr">
            <a:normAutofit/>
          </a:bodyPr>
          <a:lstStyle/>
          <a:p>
            <a:pPr>
              <a:spcAft>
                <a:spcPts val="600"/>
              </a:spcAft>
            </a:pPr>
            <a:fld id="{B6F15528-21DE-4FAA-801E-634DDDAF4B2B}" type="slidenum">
              <a:rPr lang="en-US">
                <a:solidFill>
                  <a:schemeClr val="bg1"/>
                </a:solidFill>
              </a:rPr>
              <a:pPr>
                <a:spcAft>
                  <a:spcPts val="600"/>
                </a:spcAft>
              </a:pPr>
              <a:t>18</a:t>
            </a:fld>
            <a:endParaRPr lang="en-US">
              <a:solidFill>
                <a:schemeClr val="bg1"/>
              </a:solidFill>
            </a:endParaRPr>
          </a:p>
        </p:txBody>
      </p:sp>
      <p:sp>
        <p:nvSpPr>
          <p:cNvPr id="8" name="TextBox 7">
            <a:extLst>
              <a:ext uri="{FF2B5EF4-FFF2-40B4-BE49-F238E27FC236}">
                <a16:creationId xmlns:a16="http://schemas.microsoft.com/office/drawing/2014/main" id="{708453A8-A55E-4819-9172-A701B0B67FE4}"/>
              </a:ext>
            </a:extLst>
          </p:cNvPr>
          <p:cNvSpPr txBox="1"/>
          <p:nvPr/>
        </p:nvSpPr>
        <p:spPr>
          <a:xfrm>
            <a:off x="228600" y="304800"/>
            <a:ext cx="2667000" cy="369332"/>
          </a:xfrm>
          <a:prstGeom prst="rect">
            <a:avLst/>
          </a:prstGeom>
          <a:noFill/>
        </p:spPr>
        <p:txBody>
          <a:bodyPr wrap="square" rtlCol="0">
            <a:spAutoFit/>
          </a:bodyPr>
          <a:lstStyle/>
          <a:p>
            <a:r>
              <a:rPr lang="en-IN" dirty="0">
                <a:solidFill>
                  <a:schemeClr val="bg1"/>
                </a:solidFill>
              </a:rPr>
              <a:t>ER Diagram</a:t>
            </a:r>
          </a:p>
        </p:txBody>
      </p:sp>
    </p:spTree>
    <p:extLst>
      <p:ext uri="{BB962C8B-B14F-4D97-AF65-F5344CB8AC3E}">
        <p14:creationId xmlns:p14="http://schemas.microsoft.com/office/powerpoint/2010/main" val="1024420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8BD3E04-0681-4523-9821-B3C6AB407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1" y="122694"/>
            <a:ext cx="4876800" cy="6612611"/>
          </a:xfrm>
          <a:prstGeom prst="rect">
            <a:avLst/>
          </a:prstGeom>
        </p:spPr>
      </p:pic>
      <p:sp>
        <p:nvSpPr>
          <p:cNvPr id="4" name="Footer Placeholder 3">
            <a:extLst>
              <a:ext uri="{FF2B5EF4-FFF2-40B4-BE49-F238E27FC236}">
                <a16:creationId xmlns:a16="http://schemas.microsoft.com/office/drawing/2014/main" id="{ACDC9FA7-CBA8-42C1-B955-D5EEB01A9E8F}"/>
              </a:ext>
            </a:extLst>
          </p:cNvPr>
          <p:cNvSpPr>
            <a:spLocks noGrp="1"/>
          </p:cNvSpPr>
          <p:nvPr>
            <p:ph type="ftr" sz="quarter" idx="11"/>
          </p:nvPr>
        </p:nvSpPr>
        <p:spPr>
          <a:xfrm>
            <a:off x="913795" y="6370163"/>
            <a:ext cx="6672865" cy="365125"/>
          </a:xfrm>
        </p:spPr>
        <p:txBody>
          <a:bodyPr vert="horz" lIns="91440" tIns="45720" rIns="91440" bIns="45720" rtlCol="0" anchor="ctr">
            <a:normAutofit/>
          </a:bodyPr>
          <a:lstStyle/>
          <a:p>
            <a:pPr>
              <a:spcAft>
                <a:spcPts val="600"/>
              </a:spcAft>
            </a:pPr>
            <a:r>
              <a:rPr lang="en-US" kern="1200">
                <a:solidFill>
                  <a:schemeClr val="bg1"/>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5" name="Slide Number Placeholder 4">
            <a:extLst>
              <a:ext uri="{FF2B5EF4-FFF2-40B4-BE49-F238E27FC236}">
                <a16:creationId xmlns:a16="http://schemas.microsoft.com/office/drawing/2014/main" id="{5E601A5E-46E3-4FC8-8773-4566F727CBA8}"/>
              </a:ext>
            </a:extLst>
          </p:cNvPr>
          <p:cNvSpPr>
            <a:spLocks noGrp="1"/>
          </p:cNvSpPr>
          <p:nvPr>
            <p:ph type="sldNum" sz="quarter" idx="12"/>
          </p:nvPr>
        </p:nvSpPr>
        <p:spPr>
          <a:xfrm>
            <a:off x="10514011" y="6370163"/>
            <a:ext cx="753545" cy="365125"/>
          </a:xfrm>
        </p:spPr>
        <p:txBody>
          <a:bodyPr vert="horz" lIns="91440" tIns="45720" rIns="91440" bIns="45720" rtlCol="0" anchor="ctr">
            <a:normAutofit/>
          </a:bodyPr>
          <a:lstStyle/>
          <a:p>
            <a:pPr>
              <a:spcAft>
                <a:spcPts val="600"/>
              </a:spcAft>
            </a:pPr>
            <a:fld id="{B6F15528-21DE-4FAA-801E-634DDDAF4B2B}" type="slidenum">
              <a:rPr lang="en-US">
                <a:solidFill>
                  <a:schemeClr val="bg1"/>
                </a:solidFill>
              </a:rPr>
              <a:pPr>
                <a:spcAft>
                  <a:spcPts val="600"/>
                </a:spcAft>
              </a:pPr>
              <a:t>19</a:t>
            </a:fld>
            <a:endParaRPr lang="en-US">
              <a:solidFill>
                <a:schemeClr val="bg1"/>
              </a:solidFill>
            </a:endParaRPr>
          </a:p>
        </p:txBody>
      </p:sp>
      <p:sp>
        <p:nvSpPr>
          <p:cNvPr id="8" name="TextBox 7">
            <a:extLst>
              <a:ext uri="{FF2B5EF4-FFF2-40B4-BE49-F238E27FC236}">
                <a16:creationId xmlns:a16="http://schemas.microsoft.com/office/drawing/2014/main" id="{B19E8455-2848-4FCB-853C-26F871470629}"/>
              </a:ext>
            </a:extLst>
          </p:cNvPr>
          <p:cNvSpPr txBox="1"/>
          <p:nvPr/>
        </p:nvSpPr>
        <p:spPr>
          <a:xfrm>
            <a:off x="228600" y="304800"/>
            <a:ext cx="2895600" cy="369332"/>
          </a:xfrm>
          <a:prstGeom prst="rect">
            <a:avLst/>
          </a:prstGeom>
          <a:noFill/>
        </p:spPr>
        <p:txBody>
          <a:bodyPr wrap="square" rtlCol="0">
            <a:spAutoFit/>
          </a:bodyPr>
          <a:lstStyle/>
          <a:p>
            <a:r>
              <a:rPr lang="en-IN" dirty="0">
                <a:solidFill>
                  <a:schemeClr val="bg1"/>
                </a:solidFill>
              </a:rPr>
              <a:t>Use Case Diagram</a:t>
            </a:r>
          </a:p>
        </p:txBody>
      </p:sp>
    </p:spTree>
    <p:extLst>
      <p:ext uri="{BB962C8B-B14F-4D97-AF65-F5344CB8AC3E}">
        <p14:creationId xmlns:p14="http://schemas.microsoft.com/office/powerpoint/2010/main" val="3159925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8102" y="367191"/>
            <a:ext cx="6096000" cy="1177245"/>
          </a:xfrm>
          <a:prstGeom prst="rect">
            <a:avLst/>
          </a:prstGeom>
        </p:spPr>
        <p:txBody>
          <a:bodyPr>
            <a:spAutoFit/>
          </a:bodyPr>
          <a:lstStyle/>
          <a:p>
            <a:endParaRPr lang="en-IN" sz="1050" b="0" i="0" u="none" strike="noStrike" baseline="0" dirty="0">
              <a:solidFill>
                <a:srgbClr val="000000"/>
              </a:solidFill>
              <a:latin typeface="Calibri" panose="020F0502020204030204" pitchFamily="34" charset="0"/>
            </a:endParaRPr>
          </a:p>
          <a:p>
            <a:pPr algn="ctr"/>
            <a:r>
              <a:rPr lang="en-IN" sz="2000" b="0" i="0" u="none" strike="noStrike" baseline="0" dirty="0">
                <a:solidFill>
                  <a:srgbClr val="00B050"/>
                </a:solidFill>
                <a:latin typeface="Calibri" panose="020F0502020204030204" pitchFamily="34" charset="0"/>
              </a:rPr>
              <a:t> </a:t>
            </a:r>
            <a:r>
              <a:rPr lang="en-IN" sz="2000" b="0" i="0" u="none" strike="noStrike" baseline="0" dirty="0" err="1">
                <a:solidFill>
                  <a:srgbClr val="00B050"/>
                </a:solidFill>
                <a:latin typeface="Calibri" panose="020F0502020204030204" pitchFamily="34" charset="0"/>
              </a:rPr>
              <a:t>Sinhgad</a:t>
            </a:r>
            <a:r>
              <a:rPr lang="en-IN" sz="2000" b="0" i="0" u="none" strike="noStrike" baseline="0" dirty="0">
                <a:solidFill>
                  <a:srgbClr val="00B050"/>
                </a:solidFill>
                <a:latin typeface="Calibri" panose="020F0502020204030204" pitchFamily="34" charset="0"/>
              </a:rPr>
              <a:t> Technical Education Society’s</a:t>
            </a:r>
          </a:p>
          <a:p>
            <a:pPr algn="ctr"/>
            <a:r>
              <a:rPr lang="en-IN" sz="2000" b="1" i="0" u="none" strike="noStrike" baseline="0" dirty="0">
                <a:solidFill>
                  <a:srgbClr val="00B050"/>
                </a:solidFill>
                <a:latin typeface="Calibri" panose="020F0502020204030204" pitchFamily="34" charset="0"/>
              </a:rPr>
              <a:t>SINHGAD COLLEGE OF ENGINEERING, Pune-41</a:t>
            </a:r>
            <a:endParaRPr lang="en-IN" sz="2000" b="0" i="0" u="none" strike="noStrike" baseline="0" dirty="0">
              <a:solidFill>
                <a:srgbClr val="00B050"/>
              </a:solidFill>
              <a:latin typeface="Calibri" panose="020F0502020204030204" pitchFamily="34" charset="0"/>
            </a:endParaRPr>
          </a:p>
          <a:p>
            <a:pPr algn="ctr"/>
            <a:r>
              <a:rPr lang="en-IN" sz="2000" b="0" i="0" u="none" strike="noStrike" baseline="0" dirty="0">
                <a:solidFill>
                  <a:srgbClr val="00B050"/>
                </a:solidFill>
                <a:latin typeface="Calibri" panose="020F0502020204030204" pitchFamily="34" charset="0"/>
              </a:rPr>
              <a:t>Department of Information Technology</a:t>
            </a:r>
            <a:endParaRPr lang="en-IN" sz="2000" dirty="0">
              <a:solidFill>
                <a:srgbClr val="00B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680" y="391911"/>
            <a:ext cx="1771650" cy="1152525"/>
          </a:xfrm>
          <a:prstGeom prst="rect">
            <a:avLst/>
          </a:prstGeom>
        </p:spPr>
      </p:pic>
      <p:sp>
        <p:nvSpPr>
          <p:cNvPr id="6" name="Rectangle 5"/>
          <p:cNvSpPr/>
          <p:nvPr/>
        </p:nvSpPr>
        <p:spPr>
          <a:xfrm>
            <a:off x="3148102" y="1544436"/>
            <a:ext cx="6096000" cy="3170099"/>
          </a:xfrm>
          <a:prstGeom prst="rect">
            <a:avLst/>
          </a:prstGeom>
        </p:spPr>
        <p:txBody>
          <a:bodyPr>
            <a:spAutoFit/>
          </a:bodyPr>
          <a:lstStyle/>
          <a:p>
            <a:endParaRPr lang="en-IN" sz="800" b="0" i="0" u="none" strike="noStrike" baseline="0" dirty="0">
              <a:solidFill>
                <a:srgbClr val="000000"/>
              </a:solidFill>
              <a:latin typeface="Calibri" panose="020F0502020204030204" pitchFamily="34" charset="0"/>
            </a:endParaRPr>
          </a:p>
          <a:p>
            <a:pPr algn="ctr"/>
            <a:r>
              <a:rPr lang="en-IN" sz="2800" b="0" i="0" u="none" strike="noStrike" baseline="0" dirty="0">
                <a:solidFill>
                  <a:srgbClr val="FF0000"/>
                </a:solidFill>
                <a:latin typeface="Calibri" panose="020F0502020204030204" pitchFamily="34" charset="0"/>
              </a:rPr>
              <a:t> A Seminar</a:t>
            </a:r>
          </a:p>
          <a:p>
            <a:pPr algn="ctr"/>
            <a:r>
              <a:rPr lang="en-IN" sz="2800" b="0" i="0" u="none" strike="noStrike" baseline="0" dirty="0">
                <a:solidFill>
                  <a:srgbClr val="FF0000"/>
                </a:solidFill>
                <a:latin typeface="Calibri" panose="020F0502020204030204" pitchFamily="34" charset="0"/>
              </a:rPr>
              <a:t>On</a:t>
            </a:r>
          </a:p>
          <a:p>
            <a:pPr algn="ctr"/>
            <a:r>
              <a:rPr lang="en-IN" sz="3600" b="1" i="0" u="none" strike="noStrike" baseline="0" dirty="0">
                <a:solidFill>
                  <a:srgbClr val="000000"/>
                </a:solidFill>
                <a:latin typeface="Calibri" panose="020F0502020204030204" pitchFamily="34" charset="0"/>
              </a:rPr>
              <a:t>“</a:t>
            </a:r>
            <a:r>
              <a:rPr lang="en-IN" sz="3200" b="1" dirty="0">
                <a:solidFill>
                  <a:srgbClr val="000000"/>
                </a:solidFill>
                <a:latin typeface="Calibri" panose="020F0502020204030204" pitchFamily="34" charset="0"/>
              </a:rPr>
              <a:t>PREDICTION OF CRYPTOCURRENCY PRICES USING MACHINE LEARNING BASED ON BLOCKCHAIN INFORMATION</a:t>
            </a:r>
            <a:r>
              <a:rPr lang="en-IN" sz="3600" b="1" i="0" u="none" strike="noStrike" baseline="0" dirty="0">
                <a:solidFill>
                  <a:srgbClr val="000000"/>
                </a:solidFill>
                <a:latin typeface="Calibri" panose="020F0502020204030204" pitchFamily="34" charset="0"/>
              </a:rPr>
              <a:t>”</a:t>
            </a:r>
            <a:endParaRPr lang="en-IN" sz="3600" b="1" dirty="0"/>
          </a:p>
        </p:txBody>
      </p:sp>
      <p:sp>
        <p:nvSpPr>
          <p:cNvPr id="7" name="Rectangle 6"/>
          <p:cNvSpPr/>
          <p:nvPr/>
        </p:nvSpPr>
        <p:spPr>
          <a:xfrm>
            <a:off x="3148102" y="4574161"/>
            <a:ext cx="6096000" cy="1908215"/>
          </a:xfrm>
          <a:prstGeom prst="rect">
            <a:avLst/>
          </a:prstGeom>
        </p:spPr>
        <p:txBody>
          <a:bodyPr>
            <a:spAutoFit/>
          </a:bodyPr>
          <a:lstStyle/>
          <a:p>
            <a:endParaRPr lang="en-IN" sz="1000" b="0" i="0" u="none" strike="noStrike" baseline="0" dirty="0">
              <a:solidFill>
                <a:srgbClr val="000000"/>
              </a:solidFill>
              <a:latin typeface="Calibri" panose="020F0502020204030204" pitchFamily="34" charset="0"/>
            </a:endParaRPr>
          </a:p>
          <a:p>
            <a:pPr algn="ctr"/>
            <a:r>
              <a:rPr lang="en-IN" sz="2400" b="0" i="0" u="none" strike="noStrike" baseline="0" dirty="0">
                <a:solidFill>
                  <a:srgbClr val="FF0000"/>
                </a:solidFill>
                <a:latin typeface="Calibri" panose="020F0502020204030204" pitchFamily="34" charset="0"/>
              </a:rPr>
              <a:t> Presented By</a:t>
            </a:r>
          </a:p>
          <a:p>
            <a:pPr algn="ctr"/>
            <a:r>
              <a:rPr lang="en-US" sz="2000" dirty="0">
                <a:solidFill>
                  <a:srgbClr val="000000"/>
                </a:solidFill>
                <a:latin typeface="Calibri" panose="020F0502020204030204" pitchFamily="34" charset="0"/>
              </a:rPr>
              <a:t>Himanshu Deepak Agrawal</a:t>
            </a:r>
            <a:endParaRPr lang="en-IN" sz="2000" b="0" i="0" u="none" strike="noStrike" baseline="0" dirty="0">
              <a:solidFill>
                <a:srgbClr val="000000"/>
              </a:solidFill>
              <a:latin typeface="Calibri" panose="020F0502020204030204" pitchFamily="34" charset="0"/>
            </a:endParaRPr>
          </a:p>
          <a:p>
            <a:pPr algn="ctr"/>
            <a:r>
              <a:rPr lang="en-IN" sz="2000" dirty="0">
                <a:solidFill>
                  <a:srgbClr val="000000"/>
                </a:solidFill>
                <a:latin typeface="Calibri" panose="020F0502020204030204" pitchFamily="34" charset="0"/>
              </a:rPr>
              <a:t>T150238501</a:t>
            </a:r>
            <a:r>
              <a:rPr lang="en-IN" sz="2000" b="0" i="0" u="none" strike="noStrike" baseline="0" dirty="0">
                <a:solidFill>
                  <a:srgbClr val="000000"/>
                </a:solidFill>
                <a:latin typeface="Calibri" panose="020F0502020204030204" pitchFamily="34" charset="0"/>
              </a:rPr>
              <a:t>/307002</a:t>
            </a:r>
            <a:r>
              <a:rPr lang="en-IN" sz="2000" b="0" i="0" u="none" strike="noStrike" dirty="0">
                <a:solidFill>
                  <a:srgbClr val="000000"/>
                </a:solidFill>
                <a:latin typeface="Calibri" panose="020F0502020204030204" pitchFamily="34" charset="0"/>
              </a:rPr>
              <a:t> </a:t>
            </a:r>
            <a:r>
              <a:rPr lang="en-IN" sz="2000" b="0" i="0" u="none" strike="noStrike" baseline="0" dirty="0">
                <a:solidFill>
                  <a:srgbClr val="000000"/>
                </a:solidFill>
                <a:latin typeface="Calibri" panose="020F0502020204030204" pitchFamily="34" charset="0"/>
              </a:rPr>
              <a:t>TE</a:t>
            </a:r>
            <a:r>
              <a:rPr lang="en-IN" sz="2000" b="0" i="0" u="none" strike="noStrike" dirty="0">
                <a:solidFill>
                  <a:srgbClr val="000000"/>
                </a:solidFill>
                <a:latin typeface="Calibri" panose="020F0502020204030204" pitchFamily="34" charset="0"/>
              </a:rPr>
              <a:t> IT-div 1</a:t>
            </a:r>
            <a:endParaRPr lang="en-IN" sz="2000" b="0" i="0" u="none" strike="noStrike" baseline="0" dirty="0">
              <a:solidFill>
                <a:srgbClr val="000000"/>
              </a:solidFill>
              <a:latin typeface="Calibri" panose="020F0502020204030204" pitchFamily="34" charset="0"/>
            </a:endParaRPr>
          </a:p>
          <a:p>
            <a:pPr algn="ctr"/>
            <a:r>
              <a:rPr lang="en-IN" sz="2400" b="0" i="0" u="none" strike="noStrike" baseline="0" dirty="0">
                <a:solidFill>
                  <a:srgbClr val="FF0000"/>
                </a:solidFill>
                <a:latin typeface="Calibri" panose="020F0502020204030204" pitchFamily="34" charset="0"/>
              </a:rPr>
              <a:t>Guided By</a:t>
            </a:r>
          </a:p>
          <a:p>
            <a:pPr algn="ctr"/>
            <a:r>
              <a:rPr lang="en-IN" sz="2000" b="0" i="0" u="none" strike="noStrike" baseline="0" dirty="0" err="1">
                <a:solidFill>
                  <a:srgbClr val="000000"/>
                </a:solidFill>
                <a:latin typeface="Calibri" panose="020F0502020204030204" pitchFamily="34" charset="0"/>
              </a:rPr>
              <a:t>Prof.</a:t>
            </a:r>
            <a:r>
              <a:rPr lang="en-IN" sz="2000" b="0" i="0" u="none" strike="noStrike" baseline="0" dirty="0">
                <a:solidFill>
                  <a:srgbClr val="000000"/>
                </a:solidFill>
                <a:latin typeface="Calibri" panose="020F0502020204030204" pitchFamily="34" charset="0"/>
              </a:rPr>
              <a:t> </a:t>
            </a:r>
            <a:r>
              <a:rPr lang="en-IN" sz="2000" dirty="0" err="1">
                <a:solidFill>
                  <a:srgbClr val="000000"/>
                </a:solidFill>
                <a:latin typeface="Calibri" panose="020F0502020204030204" pitchFamily="34" charset="0"/>
              </a:rPr>
              <a:t>S.M.Jaybhaye</a:t>
            </a:r>
            <a:endParaRPr lang="en-IN" sz="2000" b="0" i="0" u="none" strike="noStrike"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55522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CE98D7-A638-4EB4-B8B1-9D384F671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095" y="122712"/>
            <a:ext cx="5157809" cy="6612576"/>
          </a:xfrm>
          <a:prstGeom prst="rect">
            <a:avLst/>
          </a:prstGeom>
        </p:spPr>
      </p:pic>
      <p:sp>
        <p:nvSpPr>
          <p:cNvPr id="4" name="Footer Placeholder 3">
            <a:extLst>
              <a:ext uri="{FF2B5EF4-FFF2-40B4-BE49-F238E27FC236}">
                <a16:creationId xmlns:a16="http://schemas.microsoft.com/office/drawing/2014/main" id="{D3B5E965-004D-475E-A8A1-0E6EE2316C54}"/>
              </a:ext>
            </a:extLst>
          </p:cNvPr>
          <p:cNvSpPr>
            <a:spLocks noGrp="1"/>
          </p:cNvSpPr>
          <p:nvPr>
            <p:ph type="ftr" sz="quarter" idx="11"/>
          </p:nvPr>
        </p:nvSpPr>
        <p:spPr>
          <a:xfrm>
            <a:off x="913795" y="6370163"/>
            <a:ext cx="6672865" cy="365125"/>
          </a:xfrm>
        </p:spPr>
        <p:txBody>
          <a:bodyPr vert="horz" lIns="91440" tIns="45720" rIns="91440" bIns="45720" rtlCol="0" anchor="ctr">
            <a:normAutofit/>
          </a:bodyPr>
          <a:lstStyle/>
          <a:p>
            <a:pPr>
              <a:spcAft>
                <a:spcPts val="600"/>
              </a:spcAft>
            </a:pPr>
            <a:r>
              <a:rPr lang="en-US" kern="1200">
                <a:solidFill>
                  <a:schemeClr val="bg1"/>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5" name="Slide Number Placeholder 4">
            <a:extLst>
              <a:ext uri="{FF2B5EF4-FFF2-40B4-BE49-F238E27FC236}">
                <a16:creationId xmlns:a16="http://schemas.microsoft.com/office/drawing/2014/main" id="{5E7609AB-30A1-4AE5-A45D-56DE5973BEFF}"/>
              </a:ext>
            </a:extLst>
          </p:cNvPr>
          <p:cNvSpPr>
            <a:spLocks noGrp="1"/>
          </p:cNvSpPr>
          <p:nvPr>
            <p:ph type="sldNum" sz="quarter" idx="12"/>
          </p:nvPr>
        </p:nvSpPr>
        <p:spPr>
          <a:xfrm>
            <a:off x="10514011" y="6370163"/>
            <a:ext cx="753545" cy="365125"/>
          </a:xfrm>
        </p:spPr>
        <p:txBody>
          <a:bodyPr vert="horz" lIns="91440" tIns="45720" rIns="91440" bIns="45720" rtlCol="0" anchor="ctr">
            <a:normAutofit/>
          </a:bodyPr>
          <a:lstStyle/>
          <a:p>
            <a:pPr>
              <a:spcAft>
                <a:spcPts val="600"/>
              </a:spcAft>
            </a:pPr>
            <a:fld id="{B6F15528-21DE-4FAA-801E-634DDDAF4B2B}" type="slidenum">
              <a:rPr lang="en-US" smtClean="0">
                <a:solidFill>
                  <a:schemeClr val="bg1"/>
                </a:solidFill>
              </a:rPr>
              <a:pPr>
                <a:spcAft>
                  <a:spcPts val="600"/>
                </a:spcAft>
              </a:pPr>
              <a:t>20</a:t>
            </a:fld>
            <a:endParaRPr lang="en-US">
              <a:solidFill>
                <a:schemeClr val="bg1"/>
              </a:solidFill>
            </a:endParaRPr>
          </a:p>
        </p:txBody>
      </p:sp>
      <p:sp>
        <p:nvSpPr>
          <p:cNvPr id="20" name="TextBox 19">
            <a:extLst>
              <a:ext uri="{FF2B5EF4-FFF2-40B4-BE49-F238E27FC236}">
                <a16:creationId xmlns:a16="http://schemas.microsoft.com/office/drawing/2014/main" id="{79E6B0DE-55BD-4564-9709-EC4319527DC0}"/>
              </a:ext>
            </a:extLst>
          </p:cNvPr>
          <p:cNvSpPr txBox="1"/>
          <p:nvPr/>
        </p:nvSpPr>
        <p:spPr>
          <a:xfrm>
            <a:off x="913795" y="762000"/>
            <a:ext cx="1905605" cy="646331"/>
          </a:xfrm>
          <a:prstGeom prst="rect">
            <a:avLst/>
          </a:prstGeom>
          <a:noFill/>
        </p:spPr>
        <p:txBody>
          <a:bodyPr wrap="square" rtlCol="0">
            <a:spAutoFit/>
          </a:bodyPr>
          <a:lstStyle/>
          <a:p>
            <a:r>
              <a:rPr lang="en-IN" dirty="0">
                <a:solidFill>
                  <a:schemeClr val="bg1"/>
                </a:solidFill>
              </a:rPr>
              <a:t>Activity  Diagram </a:t>
            </a:r>
          </a:p>
        </p:txBody>
      </p:sp>
    </p:spTree>
    <p:extLst>
      <p:ext uri="{BB962C8B-B14F-4D97-AF65-F5344CB8AC3E}">
        <p14:creationId xmlns:p14="http://schemas.microsoft.com/office/powerpoint/2010/main" val="1373810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1DFC8B7-0340-47A9-BB87-E3C3845C8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54428"/>
            <a:ext cx="4724399" cy="6749142"/>
          </a:xfrm>
          <a:prstGeom prst="rect">
            <a:avLst/>
          </a:prstGeom>
        </p:spPr>
      </p:pic>
      <p:sp>
        <p:nvSpPr>
          <p:cNvPr id="4" name="Footer Placeholder 3">
            <a:extLst>
              <a:ext uri="{FF2B5EF4-FFF2-40B4-BE49-F238E27FC236}">
                <a16:creationId xmlns:a16="http://schemas.microsoft.com/office/drawing/2014/main" id="{B4C12AD3-CB4D-4FEC-A773-16DEC0742F6B}"/>
              </a:ext>
            </a:extLst>
          </p:cNvPr>
          <p:cNvSpPr>
            <a:spLocks noGrp="1"/>
          </p:cNvSpPr>
          <p:nvPr>
            <p:ph type="ftr" sz="quarter" idx="11"/>
          </p:nvPr>
        </p:nvSpPr>
        <p:spPr>
          <a:xfrm>
            <a:off x="913795" y="6370163"/>
            <a:ext cx="6672865" cy="365125"/>
          </a:xfrm>
        </p:spPr>
        <p:txBody>
          <a:bodyPr vert="horz" lIns="91440" tIns="45720" rIns="91440" bIns="45720" rtlCol="0" anchor="ctr">
            <a:normAutofit/>
          </a:bodyPr>
          <a:lstStyle/>
          <a:p>
            <a:pPr>
              <a:spcAft>
                <a:spcPts val="600"/>
              </a:spcAft>
            </a:pPr>
            <a:r>
              <a:rPr lang="en-US" kern="1200">
                <a:solidFill>
                  <a:schemeClr val="bg1"/>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5" name="Slide Number Placeholder 4">
            <a:extLst>
              <a:ext uri="{FF2B5EF4-FFF2-40B4-BE49-F238E27FC236}">
                <a16:creationId xmlns:a16="http://schemas.microsoft.com/office/drawing/2014/main" id="{AC16AEBD-6382-4023-9A89-D0E00017698C}"/>
              </a:ext>
            </a:extLst>
          </p:cNvPr>
          <p:cNvSpPr>
            <a:spLocks noGrp="1"/>
          </p:cNvSpPr>
          <p:nvPr>
            <p:ph type="sldNum" sz="quarter" idx="12"/>
          </p:nvPr>
        </p:nvSpPr>
        <p:spPr>
          <a:xfrm>
            <a:off x="10514011" y="6370163"/>
            <a:ext cx="753545" cy="365125"/>
          </a:xfrm>
        </p:spPr>
        <p:txBody>
          <a:bodyPr vert="horz" lIns="91440" tIns="45720" rIns="91440" bIns="45720" rtlCol="0" anchor="ctr">
            <a:normAutofit/>
          </a:bodyPr>
          <a:lstStyle/>
          <a:p>
            <a:pPr>
              <a:spcAft>
                <a:spcPts val="600"/>
              </a:spcAft>
            </a:pPr>
            <a:fld id="{B6F15528-21DE-4FAA-801E-634DDDAF4B2B}" type="slidenum">
              <a:rPr lang="en-US">
                <a:solidFill>
                  <a:schemeClr val="bg1"/>
                </a:solidFill>
              </a:rPr>
              <a:pPr>
                <a:spcAft>
                  <a:spcPts val="600"/>
                </a:spcAft>
              </a:pPr>
              <a:t>21</a:t>
            </a:fld>
            <a:endParaRPr lang="en-US">
              <a:solidFill>
                <a:schemeClr val="bg1"/>
              </a:solidFill>
            </a:endParaRPr>
          </a:p>
        </p:txBody>
      </p:sp>
      <p:sp>
        <p:nvSpPr>
          <p:cNvPr id="8" name="TextBox 7">
            <a:extLst>
              <a:ext uri="{FF2B5EF4-FFF2-40B4-BE49-F238E27FC236}">
                <a16:creationId xmlns:a16="http://schemas.microsoft.com/office/drawing/2014/main" id="{EDCBCA39-82FC-4145-ABC8-FC9E4FC839D8}"/>
              </a:ext>
            </a:extLst>
          </p:cNvPr>
          <p:cNvSpPr txBox="1"/>
          <p:nvPr/>
        </p:nvSpPr>
        <p:spPr>
          <a:xfrm>
            <a:off x="228600" y="228600"/>
            <a:ext cx="2895600" cy="369332"/>
          </a:xfrm>
          <a:prstGeom prst="rect">
            <a:avLst/>
          </a:prstGeom>
          <a:noFill/>
        </p:spPr>
        <p:txBody>
          <a:bodyPr wrap="square" rtlCol="0">
            <a:spAutoFit/>
          </a:bodyPr>
          <a:lstStyle/>
          <a:p>
            <a:r>
              <a:rPr lang="en-IN" dirty="0">
                <a:solidFill>
                  <a:schemeClr val="bg1"/>
                </a:solidFill>
              </a:rPr>
              <a:t>Sequence Diagram</a:t>
            </a:r>
          </a:p>
        </p:txBody>
      </p:sp>
    </p:spTree>
    <p:extLst>
      <p:ext uri="{BB962C8B-B14F-4D97-AF65-F5344CB8AC3E}">
        <p14:creationId xmlns:p14="http://schemas.microsoft.com/office/powerpoint/2010/main" val="354762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32" name="Rectangle 2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5F81B0B-6605-4CC4-AC09-3B19618FB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76718"/>
            <a:ext cx="12039600" cy="6724175"/>
          </a:xfrm>
          <a:prstGeom prst="rect">
            <a:avLst/>
          </a:prstGeom>
        </p:spPr>
      </p:pic>
      <p:sp>
        <p:nvSpPr>
          <p:cNvPr id="4" name="Footer Placeholder 3">
            <a:extLst>
              <a:ext uri="{FF2B5EF4-FFF2-40B4-BE49-F238E27FC236}">
                <a16:creationId xmlns:a16="http://schemas.microsoft.com/office/drawing/2014/main" id="{208CDC15-2B97-4948-B04D-924A7CA0628E}"/>
              </a:ext>
            </a:extLst>
          </p:cNvPr>
          <p:cNvSpPr>
            <a:spLocks noGrp="1"/>
          </p:cNvSpPr>
          <p:nvPr>
            <p:ph type="ftr" sz="quarter" idx="11"/>
          </p:nvPr>
        </p:nvSpPr>
        <p:spPr>
          <a:xfrm>
            <a:off x="913795" y="6382038"/>
            <a:ext cx="6672865" cy="365125"/>
          </a:xfrm>
        </p:spPr>
        <p:txBody>
          <a:bodyPr vert="horz" lIns="91440" tIns="45720" rIns="91440" bIns="45720" rtlCol="0" anchor="ctr">
            <a:normAutofit/>
          </a:bodyPr>
          <a:lstStyle/>
          <a:p>
            <a:pPr>
              <a:spcAft>
                <a:spcPts val="600"/>
              </a:spcAft>
            </a:pPr>
            <a:r>
              <a:rPr lang="en-US"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5" name="Slide Number Placeholder 4">
            <a:extLst>
              <a:ext uri="{FF2B5EF4-FFF2-40B4-BE49-F238E27FC236}">
                <a16:creationId xmlns:a16="http://schemas.microsoft.com/office/drawing/2014/main" id="{56911AF4-7A3D-4F55-A9DF-893E4B337370}"/>
              </a:ext>
            </a:extLst>
          </p:cNvPr>
          <p:cNvSpPr>
            <a:spLocks noGrp="1"/>
          </p:cNvSpPr>
          <p:nvPr>
            <p:ph type="sldNum" sz="quarter" idx="12"/>
          </p:nvPr>
        </p:nvSpPr>
        <p:spPr>
          <a:xfrm>
            <a:off x="10514011" y="6382038"/>
            <a:ext cx="753545" cy="365125"/>
          </a:xfrm>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22</a:t>
            </a:fld>
            <a:endParaRPr lang="en-US"/>
          </a:p>
        </p:txBody>
      </p:sp>
      <p:sp>
        <p:nvSpPr>
          <p:cNvPr id="31" name="Rectangle 3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01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2E5341-2C04-4BC3-8195-89D6DCA62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383364" y="-2023533"/>
            <a:ext cx="5425271" cy="10905066"/>
          </a:xfrm>
          <a:prstGeom prst="rect">
            <a:avLst/>
          </a:prstGeom>
        </p:spPr>
      </p:pic>
      <p:sp>
        <p:nvSpPr>
          <p:cNvPr id="4" name="Footer Placeholder 3">
            <a:extLst>
              <a:ext uri="{FF2B5EF4-FFF2-40B4-BE49-F238E27FC236}">
                <a16:creationId xmlns:a16="http://schemas.microsoft.com/office/drawing/2014/main" id="{47D42DE3-C80B-41F9-9790-A19D344392DF}"/>
              </a:ext>
            </a:extLst>
          </p:cNvPr>
          <p:cNvSpPr>
            <a:spLocks noGrp="1"/>
          </p:cNvSpPr>
          <p:nvPr>
            <p:ph type="ftr" sz="quarter" idx="11"/>
          </p:nvPr>
        </p:nvSpPr>
        <p:spPr>
          <a:xfrm>
            <a:off x="913795" y="6370163"/>
            <a:ext cx="6672865" cy="365125"/>
          </a:xfrm>
        </p:spPr>
        <p:txBody>
          <a:bodyPr vert="horz" lIns="91440" tIns="45720" rIns="91440" bIns="45720" rtlCol="0" anchor="ctr">
            <a:normAutofit/>
          </a:bodyPr>
          <a:lstStyle/>
          <a:p>
            <a:pPr>
              <a:spcAft>
                <a:spcPts val="600"/>
              </a:spcAft>
            </a:pPr>
            <a:r>
              <a:rPr lang="en-US" kern="1200">
                <a:solidFill>
                  <a:schemeClr val="bg1"/>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5" name="Slide Number Placeholder 4">
            <a:extLst>
              <a:ext uri="{FF2B5EF4-FFF2-40B4-BE49-F238E27FC236}">
                <a16:creationId xmlns:a16="http://schemas.microsoft.com/office/drawing/2014/main" id="{BDBB4E54-F42A-4CC7-ABE3-A54B037BE5A7}"/>
              </a:ext>
            </a:extLst>
          </p:cNvPr>
          <p:cNvSpPr>
            <a:spLocks noGrp="1"/>
          </p:cNvSpPr>
          <p:nvPr>
            <p:ph type="sldNum" sz="quarter" idx="12"/>
          </p:nvPr>
        </p:nvSpPr>
        <p:spPr>
          <a:xfrm>
            <a:off x="10514011" y="6370163"/>
            <a:ext cx="753545" cy="365125"/>
          </a:xfrm>
        </p:spPr>
        <p:txBody>
          <a:bodyPr vert="horz" lIns="91440" tIns="45720" rIns="91440" bIns="45720" rtlCol="0" anchor="ctr">
            <a:normAutofit/>
          </a:bodyPr>
          <a:lstStyle/>
          <a:p>
            <a:pPr>
              <a:spcAft>
                <a:spcPts val="600"/>
              </a:spcAft>
            </a:pPr>
            <a:fld id="{B6F15528-21DE-4FAA-801E-634DDDAF4B2B}" type="slidenum">
              <a:rPr lang="en-US">
                <a:solidFill>
                  <a:schemeClr val="bg1"/>
                </a:solidFill>
              </a:rPr>
              <a:pPr>
                <a:spcAft>
                  <a:spcPts val="600"/>
                </a:spcAft>
              </a:pPr>
              <a:t>23</a:t>
            </a:fld>
            <a:endParaRPr lang="en-US">
              <a:solidFill>
                <a:schemeClr val="bg1"/>
              </a:solidFill>
            </a:endParaRPr>
          </a:p>
        </p:txBody>
      </p:sp>
    </p:spTree>
    <p:extLst>
      <p:ext uri="{BB962C8B-B14F-4D97-AF65-F5344CB8AC3E}">
        <p14:creationId xmlns:p14="http://schemas.microsoft.com/office/powerpoint/2010/main" val="377949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extLst/>
          </a:blip>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mt="35000"/>
            <a:extLst>
              <a:ext uri="{28A0092B-C50C-407E-A947-70E740481C1C}">
                <a14:useLocalDpi xmlns:a14="http://schemas.microsoft.com/office/drawing/2010/main" val="0"/>
              </a:ext>
            </a:extLst>
          </a:blip>
          <a:srcRect l="5653" r="9904" b="1"/>
          <a:stretch/>
        </p:blipFill>
        <p:spPr>
          <a:xfrm>
            <a:off x="20" y="-203190"/>
            <a:ext cx="12191980" cy="6857990"/>
          </a:xfrm>
          <a:prstGeom prst="rect">
            <a:avLst/>
          </a:prstGeom>
        </p:spPr>
      </p:pic>
      <p:sp>
        <p:nvSpPr>
          <p:cNvPr id="5" name="Title 4">
            <a:extLst>
              <a:ext uri="{FF2B5EF4-FFF2-40B4-BE49-F238E27FC236}">
                <a16:creationId xmlns:a16="http://schemas.microsoft.com/office/drawing/2014/main" id="{8B137431-6473-4B81-90F2-7B816BAAE502}"/>
              </a:ext>
            </a:extLst>
          </p:cNvPr>
          <p:cNvSpPr>
            <a:spLocks noGrp="1"/>
          </p:cNvSpPr>
          <p:nvPr>
            <p:ph type="title"/>
          </p:nvPr>
        </p:nvSpPr>
        <p:spPr>
          <a:xfrm>
            <a:off x="1370693" y="1769540"/>
            <a:ext cx="9440034" cy="1828801"/>
          </a:xfrm>
        </p:spPr>
        <p:txBody>
          <a:bodyPr vert="horz" lIns="91440" tIns="45720" rIns="91440" bIns="45720" rtlCol="0" anchor="b">
            <a:normAutofit/>
          </a:bodyPr>
          <a:lstStyle/>
          <a:p>
            <a:r>
              <a:rPr lang="en-US" sz="5400"/>
              <a:t>Web App -  BLOCKPREDICT</a:t>
            </a:r>
          </a:p>
        </p:txBody>
      </p:sp>
      <p:sp>
        <p:nvSpPr>
          <p:cNvPr id="2" name="Footer Placeholder 1"/>
          <p:cNvSpPr>
            <a:spLocks noGrp="1"/>
          </p:cNvSpPr>
          <p:nvPr>
            <p:ph type="ftr" sz="quarter" idx="11"/>
          </p:nvPr>
        </p:nvSpPr>
        <p:spPr>
          <a:xfrm>
            <a:off x="913795" y="5883275"/>
            <a:ext cx="6672865" cy="365125"/>
          </a:xfrm>
        </p:spPr>
        <p:txBody>
          <a:bodyPr vert="horz" lIns="91440" tIns="45720" rIns="91440" bIns="45720" rtlCol="0" anchor="ctr">
            <a:normAutofit/>
          </a:bodyPr>
          <a:lstStyle/>
          <a:p>
            <a:pPr defTabSz="914400">
              <a:spcAft>
                <a:spcPts val="600"/>
              </a:spcAft>
            </a:pPr>
            <a:r>
              <a:rPr lang="en-US"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3" name="Slide Number Placeholder 2"/>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B6F15528-21DE-4FAA-801E-634DDDAF4B2B}" type="slidenum">
              <a:rPr lang="en-US" smtClean="0"/>
              <a:pPr defTabSz="914400">
                <a:spcAft>
                  <a:spcPts val="600"/>
                </a:spcAft>
              </a:pPr>
              <a:t>24</a:t>
            </a:fld>
            <a:endParaRPr lang="en-US"/>
          </a:p>
        </p:txBody>
      </p:sp>
    </p:spTree>
    <p:extLst>
      <p:ext uri="{BB962C8B-B14F-4D97-AF65-F5344CB8AC3E}">
        <p14:creationId xmlns:p14="http://schemas.microsoft.com/office/powerpoint/2010/main" val="2015638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514011" y="5883275"/>
            <a:ext cx="753545" cy="365125"/>
          </a:xfrm>
        </p:spPr>
        <p:txBody>
          <a:bodyPr/>
          <a:lstStyle/>
          <a:p>
            <a:fld id="{B6F15528-21DE-4FAA-801E-634DDDAF4B2B}" type="slidenum">
              <a:rPr lang="en-US" smtClean="0"/>
              <a:pPr/>
              <a:t>25</a:t>
            </a:fld>
            <a:endParaRPr lang="en-US"/>
          </a:p>
        </p:txBody>
      </p:sp>
      <p:pic>
        <p:nvPicPr>
          <p:cNvPr id="4" name="Picture 3" descr="A screenshot of a cell phon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19" y="1558183"/>
            <a:ext cx="10058400" cy="4690217"/>
          </a:xfrm>
          <a:prstGeom prst="rect">
            <a:avLst/>
          </a:prstGeom>
        </p:spPr>
      </p:pic>
      <p:sp>
        <p:nvSpPr>
          <p:cNvPr id="6" name="Title 5">
            <a:extLst>
              <a:ext uri="{FF2B5EF4-FFF2-40B4-BE49-F238E27FC236}">
                <a16:creationId xmlns:a16="http://schemas.microsoft.com/office/drawing/2014/main" id="{18CCAC4F-17D9-47F3-905F-0C0D36F681C4}"/>
              </a:ext>
            </a:extLst>
          </p:cNvPr>
          <p:cNvSpPr>
            <a:spLocks noGrp="1"/>
          </p:cNvSpPr>
          <p:nvPr>
            <p:ph type="title"/>
          </p:nvPr>
        </p:nvSpPr>
        <p:spPr/>
        <p:txBody>
          <a:bodyPr/>
          <a:lstStyle/>
          <a:p>
            <a:r>
              <a:rPr lang="en-IN" dirty="0"/>
              <a:t>Current Bitcoin Statistics</a:t>
            </a:r>
          </a:p>
        </p:txBody>
      </p:sp>
    </p:spTree>
    <p:extLst>
      <p:ext uri="{BB962C8B-B14F-4D97-AF65-F5344CB8AC3E}">
        <p14:creationId xmlns:p14="http://schemas.microsoft.com/office/powerpoint/2010/main" val="1964601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Project Title Goes here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156" y="1504933"/>
            <a:ext cx="10058400" cy="4731172"/>
          </a:xfrm>
          <a:prstGeom prst="rect">
            <a:avLst/>
          </a:prstGeom>
        </p:spPr>
      </p:pic>
      <p:sp>
        <p:nvSpPr>
          <p:cNvPr id="6" name="Title 4">
            <a:extLst>
              <a:ext uri="{FF2B5EF4-FFF2-40B4-BE49-F238E27FC236}">
                <a16:creationId xmlns:a16="http://schemas.microsoft.com/office/drawing/2014/main" id="{8404B712-1DA7-46BA-AC33-90624A691447}"/>
              </a:ext>
            </a:extLst>
          </p:cNvPr>
          <p:cNvSpPr txBox="1">
            <a:spLocks/>
          </p:cNvSpPr>
          <p:nvPr/>
        </p:nvSpPr>
        <p:spPr>
          <a:xfrm>
            <a:off x="796719" y="247567"/>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t>Price Prediction</a:t>
            </a:r>
            <a:endParaRPr lang="en-IN" dirty="0"/>
          </a:p>
        </p:txBody>
      </p:sp>
    </p:spTree>
    <p:extLst>
      <p:ext uri="{BB962C8B-B14F-4D97-AF65-F5344CB8AC3E}">
        <p14:creationId xmlns:p14="http://schemas.microsoft.com/office/powerpoint/2010/main" val="4153031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dirty="0"/>
              <a:t>Applications</a:t>
            </a:r>
          </a:p>
        </p:txBody>
      </p:sp>
      <p:pic>
        <p:nvPicPr>
          <p:cNvPr id="20" name="Picture 13">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sp>
        <p:nvSpPr>
          <p:cNvPr id="7" name="Footer Placeholder 6">
            <a:extLst>
              <a:ext uri="{FF2B5EF4-FFF2-40B4-BE49-F238E27FC236}">
                <a16:creationId xmlns:a16="http://schemas.microsoft.com/office/drawing/2014/main" id="{6A2DD1F4-0A59-42A6-9692-4C8899B7E00C}"/>
              </a:ext>
            </a:extLst>
          </p:cNvPr>
          <p:cNvSpPr>
            <a:spLocks noGrp="1"/>
          </p:cNvSpPr>
          <p:nvPr>
            <p:ph type="ftr" sz="quarter" idx="11"/>
          </p:nvPr>
        </p:nvSpPr>
        <p:spPr>
          <a:xfrm>
            <a:off x="913795" y="5883275"/>
            <a:ext cx="6672865" cy="365125"/>
          </a:xfrm>
        </p:spPr>
        <p:txBody>
          <a:bodyPr>
            <a:normAutofit/>
          </a:bodyPr>
          <a:lstStyle/>
          <a:p>
            <a:pPr>
              <a:spcAft>
                <a:spcPts val="600"/>
              </a:spcAft>
            </a:pPr>
            <a:r>
              <a:rPr lang="en-IN" b="1">
                <a:latin typeface="Calibri" panose="020F0502020204030204" pitchFamily="34" charset="0"/>
              </a:rPr>
              <a:t>PREDICTION OF CRYPTOCURRENCY PRICES USING MACHINE LEARNING BASED ON BLOCKCHAIN INFORMATION</a:t>
            </a:r>
            <a:endParaRPr lang="en-US"/>
          </a:p>
        </p:txBody>
      </p:sp>
      <p:sp>
        <p:nvSpPr>
          <p:cNvPr id="6" name="Slide Number Placeholder 5"/>
          <p:cNvSpPr>
            <a:spLocks noGrp="1"/>
          </p:cNvSpPr>
          <p:nvPr>
            <p:ph type="sldNum" sz="quarter" idx="12"/>
          </p:nvPr>
        </p:nvSpPr>
        <p:spPr>
          <a:xfrm>
            <a:off x="10514011" y="5883275"/>
            <a:ext cx="753545" cy="365125"/>
          </a:xfrm>
        </p:spPr>
        <p:txBody>
          <a:bodyPr>
            <a:normAutofit/>
          </a:bodyPr>
          <a:lstStyle/>
          <a:p>
            <a:pPr>
              <a:spcAft>
                <a:spcPts val="600"/>
              </a:spcAft>
            </a:pPr>
            <a:fld id="{B6F15528-21DE-4FAA-801E-634DDDAF4B2B}" type="slidenum">
              <a:rPr lang="en-US" smtClean="0"/>
              <a:pPr>
                <a:spcAft>
                  <a:spcPts val="600"/>
                </a:spcAft>
              </a:pPr>
              <a:t>27</a:t>
            </a:fld>
            <a:endParaRPr lang="en-US"/>
          </a:p>
        </p:txBody>
      </p:sp>
      <p:graphicFrame>
        <p:nvGraphicFramePr>
          <p:cNvPr id="9" name="Content Placeholder 2">
            <a:extLst>
              <a:ext uri="{FF2B5EF4-FFF2-40B4-BE49-F238E27FC236}">
                <a16:creationId xmlns:a16="http://schemas.microsoft.com/office/drawing/2014/main" id="{38D221A7-D096-4150-8F50-F4C7B5C51AAA}"/>
              </a:ext>
            </a:extLst>
          </p:cNvPr>
          <p:cNvGraphicFramePr>
            <a:graphicFrameLocks noGrp="1"/>
          </p:cNvGraphicFramePr>
          <p:nvPr>
            <p:ph idx="1"/>
            <p:extLst>
              <p:ext uri="{D42A27DB-BD31-4B8C-83A1-F6EECF244321}">
                <p14:modId xmlns:p14="http://schemas.microsoft.com/office/powerpoint/2010/main" val="1380982246"/>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EE2C9E8-FFD5-4F48-9D08-C6AD261AE3D5}"/>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a:t> Future Scope</a:t>
            </a:r>
          </a:p>
        </p:txBody>
      </p:sp>
      <p:cxnSp>
        <p:nvCxnSpPr>
          <p:cNvPr id="13" name="Straight Connector 12">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DA47D7F-B7BD-42C0-A535-F1FC230D7FB2}"/>
              </a:ext>
            </a:extLst>
          </p:cNvPr>
          <p:cNvSpPr txBox="1"/>
          <p:nvPr/>
        </p:nvSpPr>
        <p:spPr>
          <a:xfrm>
            <a:off x="5105398" y="1115568"/>
            <a:ext cx="6245352" cy="4626864"/>
          </a:xfrm>
          <a:prstGeom prst="rect">
            <a:avLst/>
          </a:prstGeom>
        </p:spPr>
        <p:txBody>
          <a:bodyPr vert="horz" lIns="91440" tIns="45720" rIns="91440" bIns="45720" rtlCol="0" anchor="ctr">
            <a:normAutofit/>
          </a:bodyPr>
          <a:lstStyle/>
          <a:p>
            <a:pPr>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add a trade bot which connects the user’s block predict account to the user’s exchange. Then by using Predictions from the model automatically trade on behalf of the user, by generating considerable amount of proﬁt. </a:t>
            </a:r>
          </a:p>
          <a:p>
            <a:pPr>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train the model using more and more factors, thus increasing the accuracy of the prediction. The current loopback is set at 60, however this loopback can also be increased as long as two weeks which is equal to 20160. </a:t>
            </a:r>
          </a:p>
          <a:p>
            <a:pPr>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Currently our model predicts prices per minute, which can be changed by providing ﬁltered dataset to predict values as far as a month ahead in the future.</a:t>
            </a:r>
          </a:p>
          <a:p>
            <a:pPr>
              <a:spcBef>
                <a:spcPct val="20000"/>
              </a:spcBef>
              <a:spcAft>
                <a:spcPts val="600"/>
              </a:spcAft>
              <a:buClr>
                <a:schemeClr val="tx2"/>
              </a:buClr>
              <a:buSzPct val="70000"/>
              <a:buFont typeface="Wingdings 2" charset="2"/>
            </a:pPr>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2" name="Footer Placeholder 1">
            <a:extLst>
              <a:ext uri="{FF2B5EF4-FFF2-40B4-BE49-F238E27FC236}">
                <a16:creationId xmlns:a16="http://schemas.microsoft.com/office/drawing/2014/main" id="{1F31D6D4-B859-4742-B90E-BB1FED865017}"/>
              </a:ext>
            </a:extLst>
          </p:cNvPr>
          <p:cNvSpPr>
            <a:spLocks noGrp="1"/>
          </p:cNvSpPr>
          <p:nvPr>
            <p:ph type="ftr" sz="quarter" idx="11"/>
          </p:nvPr>
        </p:nvSpPr>
        <p:spPr>
          <a:xfrm>
            <a:off x="834013" y="5883275"/>
            <a:ext cx="6752647" cy="365125"/>
          </a:xfrm>
        </p:spPr>
        <p:txBody>
          <a:bodyPr vert="horz" lIns="91440" tIns="45720" rIns="91440" bIns="45720" rtlCol="0" anchor="ctr">
            <a:normAutofit/>
          </a:bodyPr>
          <a:lstStyle/>
          <a:p>
            <a:pPr defTabSz="914400">
              <a:spcAft>
                <a:spcPts val="600"/>
              </a:spcAft>
            </a:pPr>
            <a:r>
              <a:rPr lang="en-US"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3" name="Slide Number Placeholder 2">
            <a:extLst>
              <a:ext uri="{FF2B5EF4-FFF2-40B4-BE49-F238E27FC236}">
                <a16:creationId xmlns:a16="http://schemas.microsoft.com/office/drawing/2014/main" id="{E4521172-7022-407E-BE10-6CBBC4B58C70}"/>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B6F15528-21DE-4FAA-801E-634DDDAF4B2B}" type="slidenum">
              <a:rPr lang="en-US" smtClean="0"/>
              <a:pPr defTabSz="914400">
                <a:spcAft>
                  <a:spcPts val="600"/>
                </a:spcAft>
              </a:pPr>
              <a:t>28</a:t>
            </a:fld>
            <a:endParaRPr lang="en-US"/>
          </a:p>
        </p:txBody>
      </p:sp>
    </p:spTree>
    <p:extLst>
      <p:ext uri="{BB962C8B-B14F-4D97-AF65-F5344CB8AC3E}">
        <p14:creationId xmlns:p14="http://schemas.microsoft.com/office/powerpoint/2010/main" val="3951489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dirty="0"/>
              <a:t>Conclusion</a:t>
            </a:r>
          </a:p>
        </p:txBody>
      </p:sp>
      <p:pic>
        <p:nvPicPr>
          <p:cNvPr id="15" name="Picture 12">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sp>
        <p:nvSpPr>
          <p:cNvPr id="6" name="Slide Number Placeholder 5"/>
          <p:cNvSpPr>
            <a:spLocks noGrp="1"/>
          </p:cNvSpPr>
          <p:nvPr>
            <p:ph type="sldNum" sz="quarter" idx="12"/>
          </p:nvPr>
        </p:nvSpPr>
        <p:spPr>
          <a:xfrm>
            <a:off x="10514011" y="5883275"/>
            <a:ext cx="753545" cy="365125"/>
          </a:xfrm>
        </p:spPr>
        <p:txBody>
          <a:bodyPr>
            <a:normAutofit/>
          </a:bodyPr>
          <a:lstStyle/>
          <a:p>
            <a:pPr>
              <a:spcAft>
                <a:spcPts val="600"/>
              </a:spcAft>
            </a:pPr>
            <a:fld id="{B6F15528-21DE-4FAA-801E-634DDDAF4B2B}" type="slidenum">
              <a:rPr lang="en-US" smtClean="0"/>
              <a:pPr>
                <a:spcAft>
                  <a:spcPts val="600"/>
                </a:spcAft>
              </a:pPr>
              <a:t>29</a:t>
            </a:fld>
            <a:endParaRPr lang="en-US"/>
          </a:p>
        </p:txBody>
      </p:sp>
      <p:graphicFrame>
        <p:nvGraphicFramePr>
          <p:cNvPr id="8" name="Content Placeholder 2">
            <a:extLst>
              <a:ext uri="{FF2B5EF4-FFF2-40B4-BE49-F238E27FC236}">
                <a16:creationId xmlns:a16="http://schemas.microsoft.com/office/drawing/2014/main" id="{A7A38368-25D5-42A4-B1FF-C17CA7E7ED30}"/>
              </a:ext>
            </a:extLst>
          </p:cNvPr>
          <p:cNvGraphicFramePr>
            <a:graphicFrameLocks noGrp="1"/>
          </p:cNvGraphicFramePr>
          <p:nvPr>
            <p:ph idx="1"/>
            <p:extLst>
              <p:ext uri="{D42A27DB-BD31-4B8C-83A1-F6EECF244321}">
                <p14:modId xmlns:p14="http://schemas.microsoft.com/office/powerpoint/2010/main" val="1206768122"/>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4013" y="1115568"/>
            <a:ext cx="3487616" cy="4626864"/>
          </a:xfrm>
        </p:spPr>
        <p:txBody>
          <a:bodyPr>
            <a:normAutofit/>
          </a:bodyPr>
          <a:lstStyle/>
          <a:p>
            <a:pPr algn="l"/>
            <a:r>
              <a:rPr lang="en-US" sz="3600" b="1"/>
              <a:t>OUTLINE</a:t>
            </a:r>
            <a:endParaRPr lang="en-IN" sz="3600" b="1"/>
          </a:p>
        </p:txBody>
      </p:sp>
      <p:cxnSp>
        <p:nvCxnSpPr>
          <p:cNvPr id="30" name="Straight Connector 2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05398" y="1115568"/>
            <a:ext cx="6245352" cy="4626864"/>
          </a:xfrm>
        </p:spPr>
        <p:txBody>
          <a:bodyPr anchor="ctr">
            <a:normAutofit/>
          </a:bodyPr>
          <a:lstStyle/>
          <a:p>
            <a:r>
              <a:rPr lang="en-US" dirty="0"/>
              <a:t>1.Brief Introduction to Project</a:t>
            </a:r>
          </a:p>
          <a:p>
            <a:r>
              <a:rPr lang="en-US" dirty="0"/>
              <a:t>2.Seminar Topic Domain/Area</a:t>
            </a:r>
          </a:p>
          <a:p>
            <a:r>
              <a:rPr lang="en-US" dirty="0"/>
              <a:t>3.Introduction</a:t>
            </a:r>
          </a:p>
          <a:p>
            <a:r>
              <a:rPr lang="en-US" dirty="0"/>
              <a:t>4.Literature Survey</a:t>
            </a:r>
          </a:p>
          <a:p>
            <a:r>
              <a:rPr lang="en-US" dirty="0"/>
              <a:t>5.Seminar Title</a:t>
            </a:r>
            <a:r>
              <a:rPr lang="en-IN" dirty="0"/>
              <a:t>- Details, Architecture, Algorithm, Technology, Applications, Pros/Cons</a:t>
            </a:r>
          </a:p>
          <a:p>
            <a:r>
              <a:rPr lang="en-US" dirty="0"/>
              <a:t>6.Conclusion</a:t>
            </a:r>
          </a:p>
          <a:p>
            <a:r>
              <a:rPr lang="en-US" dirty="0"/>
              <a:t>7.References</a:t>
            </a:r>
          </a:p>
        </p:txBody>
      </p:sp>
      <p:sp>
        <p:nvSpPr>
          <p:cNvPr id="4" name="Footer Placeholder 3"/>
          <p:cNvSpPr>
            <a:spLocks noGrp="1"/>
          </p:cNvSpPr>
          <p:nvPr>
            <p:ph type="ftr" sz="quarter" idx="11"/>
          </p:nvPr>
        </p:nvSpPr>
        <p:spPr>
          <a:xfrm>
            <a:off x="834013" y="5883275"/>
            <a:ext cx="6752647" cy="365125"/>
          </a:xfrm>
        </p:spPr>
        <p:txBody>
          <a:bodyPr>
            <a:normAutofit/>
          </a:bodyPr>
          <a:lstStyle/>
          <a:p>
            <a:pPr>
              <a:spcAft>
                <a:spcPts val="600"/>
              </a:spcAft>
            </a:pPr>
            <a:r>
              <a:rPr lang="en-IN"/>
              <a:t>Machine Learning Algorithms for Cryptocurrency price prediction.</a:t>
            </a:r>
          </a:p>
        </p:txBody>
      </p:sp>
      <p:sp>
        <p:nvSpPr>
          <p:cNvPr id="5" name="Slide Number Placeholder 4"/>
          <p:cNvSpPr>
            <a:spLocks noGrp="1"/>
          </p:cNvSpPr>
          <p:nvPr>
            <p:ph type="sldNum" sz="quarter" idx="12"/>
          </p:nvPr>
        </p:nvSpPr>
        <p:spPr>
          <a:xfrm>
            <a:off x="10514011" y="5883275"/>
            <a:ext cx="753545" cy="365125"/>
          </a:xfrm>
        </p:spPr>
        <p:txBody>
          <a:bodyPr>
            <a:normAutofit/>
          </a:bodyPr>
          <a:lstStyle/>
          <a:p>
            <a:pPr>
              <a:spcAft>
                <a:spcPts val="600"/>
              </a:spcAft>
            </a:pPr>
            <a:fld id="{52F275D2-A153-4E5A-9C52-6CC3E0A6C3BB}" type="slidenum">
              <a:rPr lang="en-IN" smtClean="0"/>
              <a:pPr>
                <a:spcAft>
                  <a:spcPts val="600"/>
                </a:spcAft>
              </a:pPr>
              <a:t>3</a:t>
            </a:fld>
            <a:endParaRPr lang="en-IN"/>
          </a:p>
        </p:txBody>
      </p:sp>
    </p:spTree>
    <p:extLst>
      <p:ext uri="{BB962C8B-B14F-4D97-AF65-F5344CB8AC3E}">
        <p14:creationId xmlns:p14="http://schemas.microsoft.com/office/powerpoint/2010/main" val="3017259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FDF5E6-D93B-4893-847C-54DEE7D976D1}"/>
              </a:ext>
            </a:extLst>
          </p:cNvPr>
          <p:cNvSpPr txBox="1"/>
          <p:nvPr/>
        </p:nvSpPr>
        <p:spPr>
          <a:xfrm>
            <a:off x="5105398" y="1115568"/>
            <a:ext cx="6245352" cy="4626864"/>
          </a:xfrm>
          <a:prstGeom prst="rect">
            <a:avLst/>
          </a:prstGeom>
        </p:spPr>
        <p:txBody>
          <a:bodyPr vert="horz" lIns="91440" tIns="45720" rIns="91440" bIns="45720" rtlCol="0" anchor="ctr">
            <a:normAutofit/>
          </a:bodyPr>
          <a:lstStyle/>
          <a:p>
            <a:pPr marL="342900" indent="-342900">
              <a:lnSpc>
                <a:spcPct val="90000"/>
              </a:lnSpc>
              <a:spcBef>
                <a:spcPct val="20000"/>
              </a:spcBef>
              <a:spcAft>
                <a:spcPts val="600"/>
              </a:spcAft>
              <a:buClr>
                <a:schemeClr val="tx2"/>
              </a:buClr>
              <a:buSzPct val="70000"/>
              <a:buFont typeface="Wingdings 2" charset="2"/>
              <a:buAutoNum type="arabicPeriod"/>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Looking back we can conclude that Deep learning models such as the RNN and LSTM are evidently eﬀective learners on training data with the LSTM more capable for recognizing longer-term dependencies.</a:t>
            </a:r>
          </a:p>
          <a:p>
            <a:pPr marL="342900" indent="-342900">
              <a:lnSpc>
                <a:spcPct val="90000"/>
              </a:lnSpc>
              <a:spcBef>
                <a:spcPct val="20000"/>
              </a:spcBef>
              <a:spcAft>
                <a:spcPts val="600"/>
              </a:spcAft>
              <a:buClr>
                <a:schemeClr val="tx2"/>
              </a:buClr>
              <a:buSzPct val="70000"/>
              <a:buFont typeface="Wingdings 2" charset="2"/>
              <a:buAutoNum type="arabicPeriod"/>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  However, a high variance task of this nature make it diﬃcult to transpire this into impressive  validation results. As a result it remains a diﬃcult task. There is a ﬁne line to balance between overﬁtting a model and preventing it from learning suﬃciently. </a:t>
            </a:r>
          </a:p>
          <a:p>
            <a:pPr>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nSpc>
                <a:spcPct val="90000"/>
              </a:lnSpc>
              <a:spcBef>
                <a:spcPct val="20000"/>
              </a:spcBef>
              <a:spcAft>
                <a:spcPts val="600"/>
              </a:spcAft>
              <a:buClr>
                <a:schemeClr val="tx2"/>
              </a:buClr>
              <a:buSzPct val="70000"/>
              <a:buFont typeface="Wingdings 2" charset="2"/>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3.  The goal can be achieved by adopting other extended machine learning      methods or considering new input capabilities related to the variability of Bitcoin.</a:t>
            </a:r>
          </a:p>
          <a:p>
            <a:pPr>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nSpc>
                <a:spcPct val="90000"/>
              </a:lnSpc>
              <a:spcBef>
                <a:spcPct val="20000"/>
              </a:spcBef>
              <a:spcAft>
                <a:spcPts val="600"/>
              </a:spcAft>
              <a:buClr>
                <a:schemeClr val="tx2"/>
              </a:buClr>
              <a:buSzPct val="70000"/>
              <a:buFont typeface="Wingdings 2" charset="2"/>
              <a:buAutoNum type="arabicPeriod" startAt="4"/>
            </a:pPr>
            <a:r>
              <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Such study will contribute to rich Bitcoin time series analysis in addition to existing Bitcoin studies.    This project is undertaken to explain what all factors aﬀect the price of BTC and how we can use them in proper Machine Learning algorithms and to evaluate the accuracy of Prediction. This study has found that ML bridges the gap between Statistics and BTC price.</a:t>
            </a:r>
          </a:p>
          <a:p>
            <a:pPr>
              <a:lnSpc>
                <a:spcPct val="90000"/>
              </a:lnSpc>
              <a:spcBef>
                <a:spcPct val="20000"/>
              </a:spcBef>
              <a:spcAft>
                <a:spcPts val="600"/>
              </a:spcAft>
              <a:buClr>
                <a:schemeClr val="tx2"/>
              </a:buClr>
              <a:buSzPct val="70000"/>
              <a:buFont typeface="Wingdings 2" charset="2"/>
            </a:pPr>
            <a:endParaRPr lang="en-US"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2" name="Footer Placeholder 1">
            <a:extLst>
              <a:ext uri="{FF2B5EF4-FFF2-40B4-BE49-F238E27FC236}">
                <a16:creationId xmlns:a16="http://schemas.microsoft.com/office/drawing/2014/main" id="{9BFB0B6C-A590-4508-A286-1F6F3A29D372}"/>
              </a:ext>
            </a:extLst>
          </p:cNvPr>
          <p:cNvSpPr>
            <a:spLocks noGrp="1"/>
          </p:cNvSpPr>
          <p:nvPr>
            <p:ph type="ftr" sz="quarter" idx="11"/>
          </p:nvPr>
        </p:nvSpPr>
        <p:spPr>
          <a:xfrm>
            <a:off x="834013" y="5883275"/>
            <a:ext cx="6752647" cy="365125"/>
          </a:xfrm>
        </p:spPr>
        <p:txBody>
          <a:bodyPr vert="horz" lIns="91440" tIns="45720" rIns="91440" bIns="45720" rtlCol="0" anchor="ctr">
            <a:normAutofit/>
          </a:bodyPr>
          <a:lstStyle/>
          <a:p>
            <a:pPr defTabSz="914400">
              <a:spcAft>
                <a:spcPts val="600"/>
              </a:spcAft>
            </a:pPr>
            <a:r>
              <a:rPr lang="en-US"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Project Title Goes here</a:t>
            </a:r>
          </a:p>
        </p:txBody>
      </p:sp>
      <p:sp>
        <p:nvSpPr>
          <p:cNvPr id="3" name="Slide Number Placeholder 2">
            <a:extLst>
              <a:ext uri="{FF2B5EF4-FFF2-40B4-BE49-F238E27FC236}">
                <a16:creationId xmlns:a16="http://schemas.microsoft.com/office/drawing/2014/main" id="{41A42BEF-E9DF-4933-97BF-EBE7A4BB5292}"/>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B6F15528-21DE-4FAA-801E-634DDDAF4B2B}" type="slidenum">
              <a:rPr lang="en-US" smtClean="0"/>
              <a:pPr defTabSz="914400">
                <a:spcAft>
                  <a:spcPts val="600"/>
                </a:spcAft>
              </a:pPr>
              <a:t>30</a:t>
            </a:fld>
            <a:endParaRPr lang="en-US"/>
          </a:p>
        </p:txBody>
      </p:sp>
      <p:pic>
        <p:nvPicPr>
          <p:cNvPr id="8" name="Picture 7">
            <a:extLst>
              <a:ext uri="{FF2B5EF4-FFF2-40B4-BE49-F238E27FC236}">
                <a16:creationId xmlns:a16="http://schemas.microsoft.com/office/drawing/2014/main" id="{54BCB9A9-D5C1-4279-92B1-152DA50DF621}"/>
              </a:ext>
            </a:extLst>
          </p:cNvPr>
          <p:cNvPicPr>
            <a:picLocks noChangeAspect="1"/>
          </p:cNvPicPr>
          <p:nvPr/>
        </p:nvPicPr>
        <p:blipFill>
          <a:blip r:embed="rId3"/>
          <a:stretch>
            <a:fillRect/>
          </a:stretch>
        </p:blipFill>
        <p:spPr>
          <a:xfrm>
            <a:off x="82209" y="2397315"/>
            <a:ext cx="4572396" cy="1963082"/>
          </a:xfrm>
          <a:prstGeom prst="rect">
            <a:avLst/>
          </a:prstGeom>
        </p:spPr>
      </p:pic>
    </p:spTree>
    <p:extLst>
      <p:ext uri="{BB962C8B-B14F-4D97-AF65-F5344CB8AC3E}">
        <p14:creationId xmlns:p14="http://schemas.microsoft.com/office/powerpoint/2010/main" val="105764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CD55A7C-6D26-4A33-B503-95F59976EF12}"/>
              </a:ext>
            </a:extLst>
          </p:cNvPr>
          <p:cNvSpPr>
            <a:spLocks noGrp="1"/>
          </p:cNvSpPr>
          <p:nvPr>
            <p:ph type="title"/>
          </p:nvPr>
        </p:nvSpPr>
        <p:spPr>
          <a:xfrm>
            <a:off x="834013" y="1115568"/>
            <a:ext cx="3487616" cy="4626864"/>
          </a:xfrm>
        </p:spPr>
        <p:txBody>
          <a:bodyPr vert="horz" lIns="91440" tIns="45720" rIns="91440" bIns="45720" rtlCol="0" anchor="ctr">
            <a:normAutofit/>
          </a:bodyPr>
          <a:lstStyle/>
          <a:p>
            <a:pPr algn="l"/>
            <a:r>
              <a:rPr lang="en-US" sz="3600"/>
              <a:t>References</a:t>
            </a:r>
          </a:p>
        </p:txBody>
      </p:sp>
      <p:cxnSp>
        <p:nvCxnSpPr>
          <p:cNvPr id="14" name="Straight Connector 13">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7BECB26-88AC-4525-9BE8-C94A0F305856}"/>
              </a:ext>
            </a:extLst>
          </p:cNvPr>
          <p:cNvSpPr txBox="1"/>
          <p:nvPr/>
        </p:nvSpPr>
        <p:spPr>
          <a:xfrm>
            <a:off x="5105398" y="1115568"/>
            <a:ext cx="6245352" cy="4626864"/>
          </a:xfrm>
          <a:prstGeom prst="rect">
            <a:avLst/>
          </a:prstGeom>
        </p:spPr>
        <p:txBody>
          <a:bodyPr vert="horz" lIns="91440" tIns="45720" rIns="91440" bIns="45720" rtlCol="0" anchor="ctr">
            <a:normAutofit/>
          </a:bodyPr>
          <a:lstStyle/>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Udemy - blockchain-and-bitcoin-fundamentals</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Joewood Lee - “An Empirical Study on Modelling and Prediction of Bitcoin Prices With Bayesian Neural Networks Based on Blockchain Information”, December 4, 2017-IEEEexplore.com</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11. Blockchain Info. https://blockchain.info/</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12. Coinbase API. https://www.coinbase.com/docs/api/overview</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 Nakamoto, ``Bitcoin: A peer-to-peer electronic cash system, ''Tech. Rep., 2008.</a:t>
            </a:r>
          </a:p>
          <a:p>
            <a:pPr marL="342900" indent="-342900">
              <a:lnSpc>
                <a:spcPct val="90000"/>
              </a:lnSpc>
              <a:spcBef>
                <a:spcPct val="20000"/>
              </a:spcBef>
              <a:spcAft>
                <a:spcPts val="600"/>
              </a:spcAft>
              <a:buClr>
                <a:schemeClr val="tx2"/>
              </a:buClr>
              <a:buSzPct val="70000"/>
              <a:buFont typeface="Wingdings 2" charset="2"/>
              <a:buAutoNum type="arabicPeriod"/>
            </a:pPr>
            <a:endPar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 Jang , J. Lee - \An Empirical Study on Modeling and Prediction of Bitcoin</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Prices With Bayesian Neural Networks Based on Blockchain Information,"</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December 4, 2017.</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 J. C. Soldevilla Estrada,\Analyzing Bitcoin Price Volatility," University of</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California, Berkeley ,May 5, 2017.</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5. S. Nakamoto, \Bitcoin: A peer-to-peer electronic cash system," 2008.</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6. S. McNally, \Predicting the price of Bitcoin using machine learning," Ph.D.</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dissertation, School Comput., Nat. College Ireland, Dublin, Ireland, 2016.</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7. I. Madan, S. Saluja, and A. Zhao, \Automated Bitcoin trading via machine</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learning algorithms," Dept. Comput. Sci., Stanford Univ., Stanford, CA,</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USA, Tech. Rep., 2015.</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8. Y. B. Kim1, Jun Gi Kim2, W. Kim3, Jae Ho Im3, T. H. Kim1, Shin Jin Kang2,</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Chang Hun Kim3,\Predicting Fluctuations in Cryptocurrency Transactions</a:t>
            </a:r>
          </a:p>
          <a:p>
            <a:pPr marL="342900" indent="-342900">
              <a:lnSpc>
                <a:spcPct val="90000"/>
              </a:lnSpc>
              <a:spcBef>
                <a:spcPct val="20000"/>
              </a:spcBef>
              <a:spcAft>
                <a:spcPts val="600"/>
              </a:spcAft>
              <a:buClr>
                <a:schemeClr val="tx2"/>
              </a:buClr>
              <a:buSzPct val="70000"/>
              <a:buFont typeface="Wingdings 2" charset="2"/>
              <a:buAutoNum type="arabicPeriod"/>
            </a:pPr>
            <a:r>
              <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Based on User Comments and Replies," August 17, 2016.</a:t>
            </a:r>
          </a:p>
          <a:p>
            <a:pPr>
              <a:lnSpc>
                <a:spcPct val="90000"/>
              </a:lnSpc>
              <a:spcBef>
                <a:spcPct val="20000"/>
              </a:spcBef>
              <a:spcAft>
                <a:spcPts val="600"/>
              </a:spcAft>
              <a:buClr>
                <a:schemeClr val="tx2"/>
              </a:buClr>
              <a:buSzPct val="70000"/>
              <a:buFont typeface="Wingdings 2" charset="2"/>
            </a:pPr>
            <a:endParaRPr lang="en-US" sz="7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7" name="Footer Placeholder 6">
            <a:extLst>
              <a:ext uri="{FF2B5EF4-FFF2-40B4-BE49-F238E27FC236}">
                <a16:creationId xmlns:a16="http://schemas.microsoft.com/office/drawing/2014/main" id="{4FC3C648-9D8A-4C43-AE52-F99EA372C4CB}"/>
              </a:ext>
            </a:extLst>
          </p:cNvPr>
          <p:cNvSpPr>
            <a:spLocks noGrp="1"/>
          </p:cNvSpPr>
          <p:nvPr>
            <p:ph type="ftr" sz="quarter" idx="11"/>
          </p:nvPr>
        </p:nvSpPr>
        <p:spPr>
          <a:xfrm>
            <a:off x="834013" y="5883275"/>
            <a:ext cx="6752647" cy="365125"/>
          </a:xfrm>
        </p:spPr>
        <p:txBody>
          <a:bodyPr vert="horz" lIns="91440" tIns="45720" rIns="91440" bIns="45720" rtlCol="0" anchor="ctr">
            <a:normAutofit/>
          </a:bodyPr>
          <a:lstStyle/>
          <a:p>
            <a:pPr defTabSz="914400">
              <a:lnSpc>
                <a:spcPct val="90000"/>
              </a:lnSpc>
              <a:spcAft>
                <a:spcPts val="600"/>
              </a:spcAft>
            </a:pPr>
            <a:r>
              <a:rPr lang="en-US" sz="900" b="1"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PREDICTION OF CRYPTOCURRENCY PRICES USING MACHINE LEARNING BASED ON BLOCKCHAIN INFORMATION</a:t>
            </a:r>
            <a:endParaRPr lang="en-US" sz="900" kern="1200">
              <a:solidFill>
                <a:schemeClr val="tx1">
                  <a:lumMod val="95000"/>
                </a:schemeClr>
              </a:solidFill>
              <a:effectLst>
                <a:outerShdw blurRad="50800" dist="38100" dir="2700000" algn="tl" rotWithShape="0">
                  <a:schemeClr val="bg1">
                    <a:alpha val="43000"/>
                  </a:schemeClr>
                </a:outerShdw>
              </a:effectLst>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8E1441-661E-4BDC-BC62-99547108BF77}"/>
              </a:ext>
            </a:extLst>
          </p:cNvPr>
          <p:cNvSpPr>
            <a:spLocks noGrp="1"/>
          </p:cNvSpPr>
          <p:nvPr>
            <p:ph type="ctrTitle"/>
          </p:nvPr>
        </p:nvSpPr>
        <p:spPr>
          <a:xfrm>
            <a:off x="633743" y="609599"/>
            <a:ext cx="3413156" cy="5273675"/>
          </a:xfrm>
        </p:spPr>
        <p:txBody>
          <a:bodyPr vert="horz" lIns="91440" tIns="45720" rIns="91440" bIns="45720" rtlCol="0" anchor="ctr">
            <a:normAutofit/>
          </a:bodyPr>
          <a:lstStyle/>
          <a:p>
            <a:r>
              <a:rPr lang="en-US" sz="4000" dirty="0"/>
              <a:t>Bitcoin</a:t>
            </a:r>
          </a:p>
        </p:txBody>
      </p:sp>
      <p:sp>
        <p:nvSpPr>
          <p:cNvPr id="2" name="Footer Placeholder 1">
            <a:extLst>
              <a:ext uri="{FF2B5EF4-FFF2-40B4-BE49-F238E27FC236}">
                <a16:creationId xmlns:a16="http://schemas.microsoft.com/office/drawing/2014/main" id="{40594326-CDCE-41A2-90E5-0CA88FD9C738}"/>
              </a:ext>
            </a:extLst>
          </p:cNvPr>
          <p:cNvSpPr>
            <a:spLocks noGrp="1"/>
          </p:cNvSpPr>
          <p:nvPr>
            <p:ph type="ftr" sz="quarter" idx="11"/>
          </p:nvPr>
        </p:nvSpPr>
        <p:spPr>
          <a:xfrm>
            <a:off x="633744" y="5883275"/>
            <a:ext cx="3413156" cy="365125"/>
          </a:xfrm>
        </p:spPr>
        <p:txBody>
          <a:bodyPr vert="horz" lIns="91440" tIns="45720" rIns="91440" bIns="45720" rtlCol="0" anchor="ctr">
            <a:normAutofit/>
          </a:bodyPr>
          <a:lstStyle/>
          <a:p>
            <a:pPr algn="ctr" defTabSz="914400">
              <a:spcAft>
                <a:spcPts val="600"/>
              </a:spcAft>
            </a:pPr>
            <a:r>
              <a:rPr lang="en-US" kern="1200">
                <a:solidFill>
                  <a:schemeClr val="tx1">
                    <a:lumMod val="95000"/>
                  </a:schemeClr>
                </a:solidFill>
                <a:effectLst>
                  <a:outerShdw blurRad="50800" dist="38100" dir="2700000" algn="tl" rotWithShape="0">
                    <a:schemeClr val="bg1">
                      <a:alpha val="43000"/>
                    </a:schemeClr>
                  </a:outerShdw>
                </a:effectLst>
                <a:latin typeface="+mn-lt"/>
                <a:ea typeface="+mn-ea"/>
                <a:cs typeface="+mn-cs"/>
              </a:rPr>
              <a:t>Prediction Of Cryptocurrency prices using ML</a:t>
            </a:r>
          </a:p>
        </p:txBody>
      </p:sp>
      <p:pic>
        <p:nvPicPr>
          <p:cNvPr id="18" name="Picture 15">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3" name="Slide Number Placeholder 2">
            <a:extLst>
              <a:ext uri="{FF2B5EF4-FFF2-40B4-BE49-F238E27FC236}">
                <a16:creationId xmlns:a16="http://schemas.microsoft.com/office/drawing/2014/main" id="{D70099EB-5456-44CC-87C7-2C57DDF11C88}"/>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B6F15528-21DE-4FAA-801E-634DDDAF4B2B}" type="slidenum">
              <a:rPr lang="en-US" smtClean="0"/>
              <a:pPr defTabSz="914400">
                <a:spcAft>
                  <a:spcPts val="600"/>
                </a:spcAft>
              </a:pPr>
              <a:t>4</a:t>
            </a:fld>
            <a:endParaRPr lang="en-US"/>
          </a:p>
        </p:txBody>
      </p:sp>
      <p:graphicFrame>
        <p:nvGraphicFramePr>
          <p:cNvPr id="11" name="TextBox 8">
            <a:extLst>
              <a:ext uri="{FF2B5EF4-FFF2-40B4-BE49-F238E27FC236}">
                <a16:creationId xmlns:a16="http://schemas.microsoft.com/office/drawing/2014/main" id="{A0076C85-73D5-414B-A93E-92BF4345E75F}"/>
              </a:ext>
            </a:extLst>
          </p:cNvPr>
          <p:cNvGraphicFramePr/>
          <p:nvPr>
            <p:extLst>
              <p:ext uri="{D42A27DB-BD31-4B8C-83A1-F6EECF244321}">
                <p14:modId xmlns:p14="http://schemas.microsoft.com/office/powerpoint/2010/main" val="848733268"/>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328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DE8210-D2AC-4C3F-8AF3-E0C7E87016DE}"/>
              </a:ext>
            </a:extLst>
          </p:cNvPr>
          <p:cNvSpPr>
            <a:spLocks noGrp="1"/>
          </p:cNvSpPr>
          <p:nvPr>
            <p:ph type="ctrTitle"/>
          </p:nvPr>
        </p:nvSpPr>
        <p:spPr>
          <a:xfrm>
            <a:off x="633743" y="609599"/>
            <a:ext cx="3413156" cy="5273675"/>
          </a:xfrm>
        </p:spPr>
        <p:txBody>
          <a:bodyPr vert="horz" lIns="91440" tIns="45720" rIns="91440" bIns="45720" rtlCol="0" anchor="ctr">
            <a:normAutofit/>
          </a:bodyPr>
          <a:lstStyle/>
          <a:p>
            <a:r>
              <a:rPr lang="en-US" sz="4000" dirty="0"/>
              <a:t>Introduction to Domain</a:t>
            </a:r>
          </a:p>
        </p:txBody>
      </p:sp>
      <p:pic>
        <p:nvPicPr>
          <p:cNvPr id="22" name="Picture 21">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3" name="Slide Number Placeholder 2">
            <a:extLst>
              <a:ext uri="{FF2B5EF4-FFF2-40B4-BE49-F238E27FC236}">
                <a16:creationId xmlns:a16="http://schemas.microsoft.com/office/drawing/2014/main" id="{DDFD5003-2404-4C64-A065-5F1803F0DBA5}"/>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B6F15528-21DE-4FAA-801E-634DDDAF4B2B}" type="slidenum">
              <a:rPr lang="en-US" smtClean="0"/>
              <a:pPr defTabSz="914400">
                <a:spcAft>
                  <a:spcPts val="600"/>
                </a:spcAft>
              </a:pPr>
              <a:t>5</a:t>
            </a:fld>
            <a:endParaRPr lang="en-US"/>
          </a:p>
        </p:txBody>
      </p:sp>
      <p:sp>
        <p:nvSpPr>
          <p:cNvPr id="4" name="Rectangle 3">
            <a:extLst>
              <a:ext uri="{FF2B5EF4-FFF2-40B4-BE49-F238E27FC236}">
                <a16:creationId xmlns:a16="http://schemas.microsoft.com/office/drawing/2014/main" id="{98B33A9C-5DFD-4CC3-97C4-EE56AC5C613D}"/>
              </a:ext>
            </a:extLst>
          </p:cNvPr>
          <p:cNvSpPr/>
          <p:nvPr/>
        </p:nvSpPr>
        <p:spPr>
          <a:xfrm>
            <a:off x="932083" y="1066800"/>
            <a:ext cx="10211406" cy="369332"/>
          </a:xfrm>
          <a:prstGeom prst="rect">
            <a:avLst/>
          </a:prstGeom>
        </p:spPr>
        <p:txBody>
          <a:bodyPr wrap="square">
            <a:spAutoFit/>
          </a:bodyPr>
          <a:lstStyle/>
          <a:p>
            <a:endParaRPr lang="en-IN" dirty="0"/>
          </a:p>
        </p:txBody>
      </p:sp>
      <p:graphicFrame>
        <p:nvGraphicFramePr>
          <p:cNvPr id="17" name="TextBox 4">
            <a:extLst>
              <a:ext uri="{FF2B5EF4-FFF2-40B4-BE49-F238E27FC236}">
                <a16:creationId xmlns:a16="http://schemas.microsoft.com/office/drawing/2014/main" id="{334496B1-7D09-4737-88A0-73F895C1238E}"/>
              </a:ext>
            </a:extLst>
          </p:cNvPr>
          <p:cNvGraphicFramePr/>
          <p:nvPr>
            <p:extLst>
              <p:ext uri="{D42A27DB-BD31-4B8C-83A1-F6EECF244321}">
                <p14:modId xmlns:p14="http://schemas.microsoft.com/office/powerpoint/2010/main" val="2984124217"/>
              </p:ext>
            </p:extLst>
          </p:nvPr>
        </p:nvGraphicFramePr>
        <p:xfrm>
          <a:off x="5207167" y="469141"/>
          <a:ext cx="6528479" cy="59197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271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r>
              <a:rPr lang="en-US" dirty="0"/>
              <a:t>Problem statement</a:t>
            </a:r>
          </a:p>
        </p:txBody>
      </p:sp>
      <p:sp>
        <p:nvSpPr>
          <p:cNvPr id="3" name="Content Placeholder 2"/>
          <p:cNvSpPr>
            <a:spLocks noGrp="1"/>
          </p:cNvSpPr>
          <p:nvPr>
            <p:ph idx="1"/>
          </p:nvPr>
        </p:nvSpPr>
        <p:spPr>
          <a:xfrm>
            <a:off x="913795" y="1828801"/>
            <a:ext cx="5978072" cy="3866048"/>
          </a:xfrm>
        </p:spPr>
        <p:txBody>
          <a:bodyPr anchor="ctr">
            <a:normAutofit/>
          </a:bodyPr>
          <a:lstStyle/>
          <a:p>
            <a:r>
              <a:rPr lang="en-US" dirty="0"/>
              <a:t>We are addressing the problem of huge volatility in bitcoin prices?</a:t>
            </a:r>
          </a:p>
          <a:p>
            <a:r>
              <a:rPr lang="en-US" dirty="0"/>
              <a:t>We also address the problem of slow and inefficient practices of humans in terms of cryptocurrency trading? </a:t>
            </a:r>
          </a:p>
        </p:txBody>
      </p:sp>
      <p:pic>
        <p:nvPicPr>
          <p:cNvPr id="20" name="Picture 19">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10" name="Content Placeholder 6">
            <a:extLst>
              <a:ext uri="{FF2B5EF4-FFF2-40B4-BE49-F238E27FC236}">
                <a16:creationId xmlns:a16="http://schemas.microsoft.com/office/drawing/2014/main" id="{4A06C0D6-9019-46AC-8F5A-3088A21CA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945" y="1197355"/>
            <a:ext cx="3995592" cy="3995592"/>
          </a:xfrm>
          <a:prstGeom prst="rect">
            <a:avLst/>
          </a:prstGeom>
        </p:spPr>
      </p:pic>
      <p:sp>
        <p:nvSpPr>
          <p:cNvPr id="8" name="Footer Placeholder 6">
            <a:extLst>
              <a:ext uri="{FF2B5EF4-FFF2-40B4-BE49-F238E27FC236}">
                <a16:creationId xmlns:a16="http://schemas.microsoft.com/office/drawing/2014/main" id="{0F224F9E-4DD0-447E-807A-92B2609CFC9D}"/>
              </a:ext>
            </a:extLst>
          </p:cNvPr>
          <p:cNvSpPr>
            <a:spLocks noGrp="1"/>
          </p:cNvSpPr>
          <p:nvPr>
            <p:ph type="ftr" sz="quarter" idx="11"/>
          </p:nvPr>
        </p:nvSpPr>
        <p:spPr>
          <a:xfrm>
            <a:off x="913795" y="5883275"/>
            <a:ext cx="6672865" cy="365125"/>
          </a:xfrm>
        </p:spPr>
        <p:txBody>
          <a:bodyPr>
            <a:normAutofit/>
          </a:bodyPr>
          <a:lstStyle/>
          <a:p>
            <a:pPr>
              <a:spcAft>
                <a:spcPts val="600"/>
              </a:spcAft>
            </a:pPr>
            <a:r>
              <a:rPr lang="en-IN" b="1">
                <a:latin typeface="Calibri" panose="020F0502020204030204" pitchFamily="34" charset="0"/>
              </a:rPr>
              <a:t>PREDICTION OF CRYPTOCURRENCY PRICES USING MACHINE LEARNING BASED ON BLOCKCHAIN INFORMATION</a:t>
            </a:r>
            <a:endParaRPr lang="en-US"/>
          </a:p>
        </p:txBody>
      </p:sp>
      <p:sp>
        <p:nvSpPr>
          <p:cNvPr id="6" name="Slide Number Placeholder 5"/>
          <p:cNvSpPr>
            <a:spLocks noGrp="1"/>
          </p:cNvSpPr>
          <p:nvPr>
            <p:ph type="sldNum" sz="quarter" idx="12"/>
          </p:nvPr>
        </p:nvSpPr>
        <p:spPr>
          <a:xfrm>
            <a:off x="10514011" y="5883275"/>
            <a:ext cx="753545" cy="365125"/>
          </a:xfrm>
        </p:spPr>
        <p:txBody>
          <a:bodyPr>
            <a:normAutofit/>
          </a:bodyPr>
          <a:lstStyle/>
          <a:p>
            <a:pPr>
              <a:spcAft>
                <a:spcPts val="600"/>
              </a:spcAft>
            </a:pPr>
            <a:fld id="{B6F15528-21DE-4FAA-801E-634DDDAF4B2B}" type="slidenum">
              <a:rPr lang="en-US" smtClean="0"/>
              <a:pPr>
                <a:spcAft>
                  <a:spcPts val="600"/>
                </a:spcAft>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970450"/>
          </a:xfrm>
        </p:spPr>
        <p:txBody>
          <a:bodyPr>
            <a:normAutofit/>
          </a:bodyPr>
          <a:lstStyle/>
          <a:p>
            <a:r>
              <a:rPr lang="en-US" b="1" dirty="0"/>
              <a:t>Brief Introduction to the Project</a:t>
            </a:r>
            <a:endParaRPr lang="en-IN" b="1" dirty="0"/>
          </a:p>
        </p:txBody>
      </p:sp>
      <p:sp>
        <p:nvSpPr>
          <p:cNvPr id="3" name="Content Placeholder 2"/>
          <p:cNvSpPr>
            <a:spLocks noGrp="1"/>
          </p:cNvSpPr>
          <p:nvPr>
            <p:ph idx="1"/>
          </p:nvPr>
        </p:nvSpPr>
        <p:spPr>
          <a:xfrm>
            <a:off x="913795" y="1732449"/>
            <a:ext cx="5546272" cy="4058751"/>
          </a:xfrm>
        </p:spPr>
        <p:txBody>
          <a:bodyPr anchor="ctr">
            <a:normAutofit/>
          </a:bodyPr>
          <a:lstStyle/>
          <a:p>
            <a:pPr>
              <a:lnSpc>
                <a:spcPct val="90000"/>
              </a:lnSpc>
            </a:pPr>
            <a:r>
              <a:rPr lang="en-IN" sz="1700"/>
              <a:t>The ubiquity of Internet access has triggered the emergence of currencies.</a:t>
            </a:r>
          </a:p>
          <a:p>
            <a:pPr>
              <a:lnSpc>
                <a:spcPct val="90000"/>
              </a:lnSpc>
            </a:pPr>
            <a:r>
              <a:rPr lang="en-IN" sz="1700"/>
              <a:t>Bitcoin has recently attracted considerable attention –</a:t>
            </a:r>
          </a:p>
          <a:p>
            <a:pPr marL="0" indent="0">
              <a:lnSpc>
                <a:spcPct val="90000"/>
              </a:lnSpc>
              <a:buNone/>
            </a:pPr>
            <a:r>
              <a:rPr lang="en-IN" sz="1700"/>
              <a:t>      journey of1/4 of cent to 1000 USD.</a:t>
            </a:r>
          </a:p>
          <a:p>
            <a:pPr>
              <a:lnSpc>
                <a:spcPct val="90000"/>
              </a:lnSpc>
            </a:pPr>
            <a:r>
              <a:rPr lang="en-US" sz="1700"/>
              <a:t>From 21 M,16.7 M BTC found,12.5 BTC for new block i.e. 1800 new BTC daily.</a:t>
            </a:r>
            <a:endParaRPr lang="en-IN" sz="1700"/>
          </a:p>
          <a:p>
            <a:pPr>
              <a:lnSpc>
                <a:spcPct val="90000"/>
              </a:lnSpc>
            </a:pPr>
            <a:r>
              <a:rPr lang="en-IN" sz="1700"/>
              <a:t>Decentralized, no double spending, security by cryptography/hash/Digital signatures, public ledger gain trust.</a:t>
            </a:r>
          </a:p>
          <a:p>
            <a:pPr>
              <a:lnSpc>
                <a:spcPct val="90000"/>
              </a:lnSpc>
            </a:pPr>
            <a:r>
              <a:rPr lang="en-US" sz="1700"/>
              <a:t>Price is nearly unpredictable.</a:t>
            </a:r>
          </a:p>
          <a:p>
            <a:pPr>
              <a:lnSpc>
                <a:spcPct val="90000"/>
              </a:lnSpc>
            </a:pPr>
            <a:r>
              <a:rPr lang="en-US" sz="1700"/>
              <a:t>Business ups/ downs, Google trends affect BTC</a:t>
            </a:r>
          </a:p>
          <a:p>
            <a:pPr>
              <a:lnSpc>
                <a:spcPct val="90000"/>
              </a:lnSpc>
            </a:pPr>
            <a:r>
              <a:rPr lang="en-US" sz="1700"/>
              <a:t>Bridging the gap between Stats &amp; BTC by ML.</a:t>
            </a:r>
            <a:endParaRPr lang="en-IN" sz="170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6560" y="2523706"/>
            <a:ext cx="4065464" cy="2476237"/>
          </a:xfrm>
          <a:prstGeom prst="rect">
            <a:avLst/>
          </a:prstGeom>
        </p:spPr>
      </p:pic>
      <p:sp>
        <p:nvSpPr>
          <p:cNvPr id="5" name="Footer Placeholder 4"/>
          <p:cNvSpPr>
            <a:spLocks noGrp="1"/>
          </p:cNvSpPr>
          <p:nvPr>
            <p:ph type="ftr" sz="quarter" idx="11"/>
          </p:nvPr>
        </p:nvSpPr>
        <p:spPr>
          <a:xfrm>
            <a:off x="913795" y="5883275"/>
            <a:ext cx="6672865" cy="365125"/>
          </a:xfrm>
        </p:spPr>
        <p:txBody>
          <a:bodyPr>
            <a:normAutofit/>
          </a:bodyPr>
          <a:lstStyle/>
          <a:p>
            <a:pPr>
              <a:spcAft>
                <a:spcPts val="600"/>
              </a:spcAft>
            </a:pPr>
            <a:r>
              <a:rPr lang="en-IN"/>
              <a:t>Machine Learning Algorithms for Cryptocurrency price prediction.</a:t>
            </a:r>
          </a:p>
        </p:txBody>
      </p:sp>
      <p:sp>
        <p:nvSpPr>
          <p:cNvPr id="6" name="Slide Number Placeholder 5"/>
          <p:cNvSpPr>
            <a:spLocks noGrp="1"/>
          </p:cNvSpPr>
          <p:nvPr>
            <p:ph type="sldNum" sz="quarter" idx="12"/>
          </p:nvPr>
        </p:nvSpPr>
        <p:spPr>
          <a:xfrm>
            <a:off x="10514011" y="5883275"/>
            <a:ext cx="753545" cy="365125"/>
          </a:xfrm>
        </p:spPr>
        <p:txBody>
          <a:bodyPr>
            <a:normAutofit/>
          </a:bodyPr>
          <a:lstStyle/>
          <a:p>
            <a:pPr>
              <a:spcAft>
                <a:spcPts val="600"/>
              </a:spcAft>
            </a:pPr>
            <a:fld id="{52F275D2-A153-4E5A-9C52-6CC3E0A6C3BB}" type="slidenum">
              <a:rPr lang="en-IN" smtClean="0"/>
              <a:pPr>
                <a:spcAft>
                  <a:spcPts val="600"/>
                </a:spcAft>
              </a:pPr>
              <a:t>7</a:t>
            </a:fld>
            <a:endParaRPr lang="en-IN"/>
          </a:p>
        </p:txBody>
      </p:sp>
    </p:spTree>
    <p:extLst>
      <p:ext uri="{BB962C8B-B14F-4D97-AF65-F5344CB8AC3E}">
        <p14:creationId xmlns:p14="http://schemas.microsoft.com/office/powerpoint/2010/main" val="169725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3743" y="609599"/>
            <a:ext cx="3413156" cy="5273675"/>
          </a:xfrm>
        </p:spPr>
        <p:txBody>
          <a:bodyPr>
            <a:normAutofit/>
          </a:bodyPr>
          <a:lstStyle/>
          <a:p>
            <a:r>
              <a:rPr lang="en-US"/>
              <a:t>Motivation</a:t>
            </a:r>
            <a:endParaRPr lang="en-US" dirty="0"/>
          </a:p>
        </p:txBody>
      </p:sp>
      <p:pic>
        <p:nvPicPr>
          <p:cNvPr id="13" name="Picture 12">
            <a:extLst>
              <a:ext uri="{FF2B5EF4-FFF2-40B4-BE49-F238E27FC236}">
                <a16:creationId xmlns:a16="http://schemas.microsoft.com/office/drawing/2014/main" id="{B577D423-FE81-4236-89DE-39776B8109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680641" y="609599"/>
            <a:ext cx="6889687" cy="5273675"/>
          </a:xfrm>
          <a:prstGeom prst="rect">
            <a:avLst/>
          </a:prstGeom>
        </p:spPr>
      </p:pic>
      <p:sp>
        <p:nvSpPr>
          <p:cNvPr id="5" name="Footer Placeholder 4"/>
          <p:cNvSpPr>
            <a:spLocks noGrp="1"/>
          </p:cNvSpPr>
          <p:nvPr>
            <p:ph type="ftr" sz="quarter" idx="11"/>
          </p:nvPr>
        </p:nvSpPr>
        <p:spPr>
          <a:xfrm>
            <a:off x="633744" y="6058765"/>
            <a:ext cx="3413156" cy="365125"/>
          </a:xfrm>
        </p:spPr>
        <p:txBody>
          <a:bodyPr>
            <a:normAutofit/>
          </a:bodyPr>
          <a:lstStyle/>
          <a:p>
            <a:pPr algn="ctr">
              <a:lnSpc>
                <a:spcPct val="90000"/>
              </a:lnSpc>
              <a:spcAft>
                <a:spcPts val="600"/>
              </a:spcAft>
            </a:pPr>
            <a:r>
              <a:rPr lang="en-IN" sz="900" b="1">
                <a:latin typeface="Calibri" panose="020F0502020204030204" pitchFamily="34" charset="0"/>
              </a:rPr>
              <a:t>PREDICTION OF CRYPTOCURRENCY PRICES USING MACHINE LEARNING BASED ON BLOCKCHAIN INFORMATION</a:t>
            </a:r>
            <a:endParaRPr lang="en-US" sz="900"/>
          </a:p>
        </p:txBody>
      </p:sp>
      <p:sp>
        <p:nvSpPr>
          <p:cNvPr id="6" name="Slide Number Placeholder 5"/>
          <p:cNvSpPr>
            <a:spLocks noGrp="1"/>
          </p:cNvSpPr>
          <p:nvPr>
            <p:ph type="sldNum" sz="quarter" idx="12"/>
          </p:nvPr>
        </p:nvSpPr>
        <p:spPr>
          <a:xfrm>
            <a:off x="10514011" y="6058765"/>
            <a:ext cx="753545" cy="365125"/>
          </a:xfrm>
        </p:spPr>
        <p:txBody>
          <a:bodyPr>
            <a:normAutofit/>
          </a:bodyPr>
          <a:lstStyle/>
          <a:p>
            <a:pPr>
              <a:spcAft>
                <a:spcPts val="600"/>
              </a:spcAft>
            </a:pPr>
            <a:fld id="{B6F15528-21DE-4FAA-801E-634DDDAF4B2B}" type="slidenum">
              <a:rPr lang="en-US" smtClean="0"/>
              <a:pPr>
                <a:spcAft>
                  <a:spcPts val="600"/>
                </a:spcAft>
              </a:pPr>
              <a:t>8</a:t>
            </a:fld>
            <a:endParaRPr lang="en-US"/>
          </a:p>
        </p:txBody>
      </p:sp>
      <p:graphicFrame>
        <p:nvGraphicFramePr>
          <p:cNvPr id="8" name="Content Placeholder 2">
            <a:extLst>
              <a:ext uri="{FF2B5EF4-FFF2-40B4-BE49-F238E27FC236}">
                <a16:creationId xmlns:a16="http://schemas.microsoft.com/office/drawing/2014/main" id="{206FBDD1-479D-4EA3-AB5E-7DB6F823959E}"/>
              </a:ext>
            </a:extLst>
          </p:cNvPr>
          <p:cNvGraphicFramePr>
            <a:graphicFrameLocks noGrp="1"/>
          </p:cNvGraphicFramePr>
          <p:nvPr>
            <p:ph idx="1"/>
            <p:extLst>
              <p:ext uri="{D42A27DB-BD31-4B8C-83A1-F6EECF244321}">
                <p14:modId xmlns:p14="http://schemas.microsoft.com/office/powerpoint/2010/main" val="3872526814"/>
              </p:ext>
            </p:extLst>
          </p:nvPr>
        </p:nvGraphicFramePr>
        <p:xfrm>
          <a:off x="4958257" y="887213"/>
          <a:ext cx="6309300" cy="4718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5978072" cy="970450"/>
          </a:xfrm>
        </p:spPr>
        <p:txBody>
          <a:bodyPr>
            <a:normAutofit/>
          </a:bodyPr>
          <a:lstStyle/>
          <a:p>
            <a:pPr>
              <a:lnSpc>
                <a:spcPct val="90000"/>
              </a:lnSpc>
            </a:pPr>
            <a:r>
              <a:rPr lang="en-US" sz="3100"/>
              <a:t>Aim and Objectives of the project</a:t>
            </a:r>
          </a:p>
        </p:txBody>
      </p:sp>
      <p:sp>
        <p:nvSpPr>
          <p:cNvPr id="3" name="Content Placeholder 2"/>
          <p:cNvSpPr>
            <a:spLocks noGrp="1"/>
          </p:cNvSpPr>
          <p:nvPr>
            <p:ph idx="1"/>
          </p:nvPr>
        </p:nvSpPr>
        <p:spPr>
          <a:xfrm>
            <a:off x="913795" y="1828801"/>
            <a:ext cx="5978072" cy="3866048"/>
          </a:xfrm>
        </p:spPr>
        <p:txBody>
          <a:bodyPr anchor="ctr">
            <a:normAutofit/>
          </a:bodyPr>
          <a:lstStyle/>
          <a:p>
            <a:pPr marL="0" indent="0">
              <a:lnSpc>
                <a:spcPct val="90000"/>
              </a:lnSpc>
              <a:buNone/>
            </a:pPr>
            <a:r>
              <a:rPr lang="en-IN" sz="1400" dirty="0"/>
              <a:t>The aim of this project is ﬁnd out with what accuracy the direction of the price of Bitcoin can be predicted using machine learning methods and help the user make those transactions with ease.</a:t>
            </a:r>
          </a:p>
          <a:p>
            <a:pPr>
              <a:lnSpc>
                <a:spcPct val="90000"/>
              </a:lnSpc>
            </a:pPr>
            <a:r>
              <a:rPr lang="en-IN" sz="1400" dirty="0"/>
              <a:t>1. Proper data collection and ﬁnding out the perfect number and types of variables that can be the best suit.</a:t>
            </a:r>
          </a:p>
          <a:p>
            <a:pPr>
              <a:lnSpc>
                <a:spcPct val="90000"/>
              </a:lnSpc>
            </a:pPr>
            <a:r>
              <a:rPr lang="en-IN" sz="1400" dirty="0"/>
              <a:t>2. To chose the most appropriate algorithm and ways to validate it, optimize it, evaluate it on various parameters for accuracy and errors.</a:t>
            </a:r>
          </a:p>
          <a:p>
            <a:pPr>
              <a:lnSpc>
                <a:spcPct val="90000"/>
              </a:lnSpc>
            </a:pPr>
            <a:r>
              <a:rPr lang="en-IN" sz="1400" dirty="0"/>
              <a:t>3. Technology used also played an important role in deciding the success of a project. To select and have hands on these required stuﬀ.</a:t>
            </a:r>
          </a:p>
          <a:p>
            <a:pPr>
              <a:lnSpc>
                <a:spcPct val="90000"/>
              </a:lnSpc>
            </a:pPr>
            <a:r>
              <a:rPr lang="en-IN" sz="1400" dirty="0"/>
              <a:t>4. Understanding the algorithm used at its full depth so that we can optimize it, generalize it in future.</a:t>
            </a:r>
          </a:p>
          <a:p>
            <a:pPr marL="0" indent="0">
              <a:lnSpc>
                <a:spcPct val="90000"/>
              </a:lnSpc>
              <a:buNone/>
            </a:pPr>
            <a:r>
              <a:rPr lang="en-IN" sz="1400" dirty="0"/>
              <a:t>The purpose of this study is to achieve a considerable amount of accuracy and use all the proposed research to ﬁnd out the best algorithm for cryptocurrency price prediction</a:t>
            </a:r>
            <a:endParaRPr lang="en-US" sz="1400" dirty="0"/>
          </a:p>
        </p:txBody>
      </p:sp>
      <p:pic>
        <p:nvPicPr>
          <p:cNvPr id="14" name="Picture 13">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11" name="Graphic 10" descr="Light Bulb and Gear">
            <a:extLst>
              <a:ext uri="{FF2B5EF4-FFF2-40B4-BE49-F238E27FC236}">
                <a16:creationId xmlns:a16="http://schemas.microsoft.com/office/drawing/2014/main" id="{1BD11266-07F4-4337-89E2-8974F253DF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2945" y="1197355"/>
            <a:ext cx="3995592" cy="3995592"/>
          </a:xfrm>
          <a:prstGeom prst="rect">
            <a:avLst/>
          </a:prstGeom>
        </p:spPr>
      </p:pic>
      <p:sp>
        <p:nvSpPr>
          <p:cNvPr id="7" name="Footer Placeholder 6"/>
          <p:cNvSpPr>
            <a:spLocks noGrp="1"/>
          </p:cNvSpPr>
          <p:nvPr>
            <p:ph type="ftr" sz="quarter" idx="11"/>
          </p:nvPr>
        </p:nvSpPr>
        <p:spPr>
          <a:xfrm>
            <a:off x="913795" y="5883275"/>
            <a:ext cx="6672865" cy="365125"/>
          </a:xfrm>
        </p:spPr>
        <p:txBody>
          <a:bodyPr>
            <a:normAutofit/>
          </a:bodyPr>
          <a:lstStyle/>
          <a:p>
            <a:pPr>
              <a:spcAft>
                <a:spcPts val="600"/>
              </a:spcAft>
            </a:pPr>
            <a:r>
              <a:rPr lang="en-IN" b="1">
                <a:latin typeface="Calibri" panose="020F0502020204030204" pitchFamily="34" charset="0"/>
              </a:rPr>
              <a:t>PREDICTION OF CRYPTOCURRENCY PRICES USING MACHINE LEARNING BASED ON BLOCKCHAIN INFORMATION</a:t>
            </a:r>
            <a:endParaRPr lang="en-US"/>
          </a:p>
        </p:txBody>
      </p:sp>
      <p:sp>
        <p:nvSpPr>
          <p:cNvPr id="6" name="Slide Number Placeholder 5"/>
          <p:cNvSpPr>
            <a:spLocks noGrp="1"/>
          </p:cNvSpPr>
          <p:nvPr>
            <p:ph type="sldNum" sz="quarter" idx="12"/>
          </p:nvPr>
        </p:nvSpPr>
        <p:spPr>
          <a:xfrm>
            <a:off x="10514011" y="5883275"/>
            <a:ext cx="753545" cy="365125"/>
          </a:xfrm>
        </p:spPr>
        <p:txBody>
          <a:bodyPr>
            <a:normAutofit/>
          </a:bodyPr>
          <a:lstStyle/>
          <a:p>
            <a:pPr>
              <a:spcAft>
                <a:spcPts val="600"/>
              </a:spcAft>
            </a:pPr>
            <a:fld id="{B6F15528-21DE-4FAA-801E-634DDDAF4B2B}" type="slidenum">
              <a:rPr lang="en-US" smtClean="0"/>
              <a:pPr>
                <a:spcAft>
                  <a:spcPts val="600"/>
                </a:spcAft>
              </a:pPr>
              <a:t>9</a:t>
            </a:fld>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2082</Words>
  <Application>Microsoft Office PowerPoint</Application>
  <PresentationFormat>Widescreen</PresentationFormat>
  <Paragraphs>209</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Calisto MT</vt:lpstr>
      <vt:lpstr>Wingdings 2</vt:lpstr>
      <vt:lpstr>Wingdings 3</vt:lpstr>
      <vt:lpstr>Slate</vt:lpstr>
      <vt:lpstr>Sinhgad College of Engineering Department of Information Technology</vt:lpstr>
      <vt:lpstr>PowerPoint Presentation</vt:lpstr>
      <vt:lpstr>OUTLINE</vt:lpstr>
      <vt:lpstr>Bitcoin</vt:lpstr>
      <vt:lpstr>Introduction to Domain</vt:lpstr>
      <vt:lpstr>Problem statement</vt:lpstr>
      <vt:lpstr>Brief Introduction to the Project</vt:lpstr>
      <vt:lpstr>Motivation</vt:lpstr>
      <vt:lpstr>Aim and Objectives of the project</vt:lpstr>
      <vt:lpstr>Literature Survey</vt:lpstr>
      <vt:lpstr>Scope of the project</vt:lpstr>
      <vt:lpstr>RNN VS LSTM</vt:lpstr>
      <vt:lpstr> Feature Extraction</vt:lpstr>
      <vt:lpstr>Hardware and 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App -  BLOCKPREDICT</vt:lpstr>
      <vt:lpstr>Current Bitcoin Statistics</vt:lpstr>
      <vt:lpstr>PowerPoint Presentation</vt:lpstr>
      <vt:lpstr>Applications</vt:lpstr>
      <vt:lpstr> Future Scope</vt:lpstr>
      <vt:lpstr>Conclusion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Sinhgad College of Engineering Department of Information Technology</dc:title>
  <dc:creator>Ankur Sakhala</dc:creator>
  <cp:lastModifiedBy>Ankur Sakhala</cp:lastModifiedBy>
  <cp:revision>2</cp:revision>
  <dcterms:created xsi:type="dcterms:W3CDTF">2019-06-01T03:48:50Z</dcterms:created>
  <dcterms:modified xsi:type="dcterms:W3CDTF">2019-06-01T03:53:50Z</dcterms:modified>
</cp:coreProperties>
</file>